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56" r:id="rId3"/>
    <p:sldId id="257" r:id="rId4"/>
    <p:sldId id="384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8" r:id="rId15"/>
    <p:sldId id="269" r:id="rId16"/>
    <p:sldId id="270" r:id="rId17"/>
    <p:sldId id="377" r:id="rId18"/>
    <p:sldId id="274" r:id="rId19"/>
    <p:sldId id="275" r:id="rId20"/>
    <p:sldId id="276" r:id="rId21"/>
    <p:sldId id="271" r:id="rId22"/>
    <p:sldId id="385" r:id="rId23"/>
    <p:sldId id="277" r:id="rId24"/>
    <p:sldId id="278" r:id="rId25"/>
    <p:sldId id="381" r:id="rId26"/>
    <p:sldId id="279" r:id="rId27"/>
    <p:sldId id="320" r:id="rId28"/>
    <p:sldId id="321" r:id="rId29"/>
    <p:sldId id="322" r:id="rId30"/>
    <p:sldId id="334" r:id="rId31"/>
    <p:sldId id="323" r:id="rId32"/>
    <p:sldId id="325" r:id="rId33"/>
    <p:sldId id="324" r:id="rId34"/>
    <p:sldId id="326" r:id="rId35"/>
    <p:sldId id="318" r:id="rId36"/>
    <p:sldId id="328" r:id="rId37"/>
    <p:sldId id="319" r:id="rId38"/>
    <p:sldId id="327" r:id="rId39"/>
    <p:sldId id="333" r:id="rId40"/>
    <p:sldId id="335" r:id="rId41"/>
    <p:sldId id="336" r:id="rId42"/>
    <p:sldId id="329" r:id="rId43"/>
    <p:sldId id="330" r:id="rId44"/>
    <p:sldId id="382" r:id="rId45"/>
    <p:sldId id="346" r:id="rId46"/>
    <p:sldId id="349" r:id="rId47"/>
    <p:sldId id="339" r:id="rId48"/>
    <p:sldId id="351" r:id="rId49"/>
    <p:sldId id="280" r:id="rId50"/>
    <p:sldId id="331" r:id="rId51"/>
    <p:sldId id="350" r:id="rId52"/>
    <p:sldId id="332" r:id="rId53"/>
    <p:sldId id="348" r:id="rId54"/>
    <p:sldId id="338" r:id="rId55"/>
    <p:sldId id="337" r:id="rId56"/>
    <p:sldId id="347" r:id="rId57"/>
    <p:sldId id="345" r:id="rId58"/>
    <p:sldId id="344" r:id="rId59"/>
    <p:sldId id="383" r:id="rId60"/>
    <p:sldId id="285" r:id="rId61"/>
    <p:sldId id="341" r:id="rId62"/>
    <p:sldId id="340" r:id="rId63"/>
    <p:sldId id="353" r:id="rId64"/>
    <p:sldId id="342" r:id="rId65"/>
    <p:sldId id="343" r:id="rId66"/>
    <p:sldId id="352" r:id="rId67"/>
    <p:sldId id="357" r:id="rId68"/>
    <p:sldId id="354" r:id="rId69"/>
    <p:sldId id="355" r:id="rId70"/>
    <p:sldId id="356" r:id="rId71"/>
    <p:sldId id="358" r:id="rId72"/>
    <p:sldId id="380" r:id="rId73"/>
    <p:sldId id="282" r:id="rId74"/>
    <p:sldId id="361" r:id="rId75"/>
    <p:sldId id="360" r:id="rId76"/>
    <p:sldId id="359" r:id="rId77"/>
    <p:sldId id="362" r:id="rId78"/>
    <p:sldId id="363" r:id="rId79"/>
    <p:sldId id="283" r:id="rId80"/>
    <p:sldId id="365" r:id="rId81"/>
    <p:sldId id="367" r:id="rId82"/>
    <p:sldId id="364" r:id="rId83"/>
    <p:sldId id="366" r:id="rId84"/>
    <p:sldId id="371" r:id="rId85"/>
    <p:sldId id="368" r:id="rId86"/>
    <p:sldId id="369" r:id="rId87"/>
    <p:sldId id="374" r:id="rId88"/>
    <p:sldId id="370" r:id="rId89"/>
    <p:sldId id="376" r:id="rId90"/>
    <p:sldId id="373" r:id="rId91"/>
    <p:sldId id="375" r:id="rId92"/>
    <p:sldId id="379" r:id="rId93"/>
    <p:sldId id="372" r:id="rId94"/>
    <p:sldId id="378" r:id="rId95"/>
    <p:sldId id="286" r:id="rId96"/>
    <p:sldId id="287" r:id="rId97"/>
    <p:sldId id="288" r:id="rId98"/>
    <p:sldId id="290" r:id="rId99"/>
    <p:sldId id="289" r:id="rId100"/>
    <p:sldId id="291" r:id="rId101"/>
    <p:sldId id="292" r:id="rId102"/>
    <p:sldId id="293" r:id="rId103"/>
    <p:sldId id="294" r:id="rId104"/>
    <p:sldId id="295" r:id="rId105"/>
    <p:sldId id="299" r:id="rId106"/>
    <p:sldId id="296" r:id="rId107"/>
    <p:sldId id="297" r:id="rId108"/>
    <p:sldId id="298" r:id="rId109"/>
    <p:sldId id="300" r:id="rId110"/>
    <p:sldId id="301" r:id="rId111"/>
    <p:sldId id="302" r:id="rId112"/>
    <p:sldId id="303" r:id="rId113"/>
    <p:sldId id="304" r:id="rId114"/>
    <p:sldId id="305" r:id="rId115"/>
    <p:sldId id="306" r:id="rId116"/>
    <p:sldId id="307" r:id="rId117"/>
    <p:sldId id="308" r:id="rId118"/>
    <p:sldId id="309" r:id="rId119"/>
    <p:sldId id="310" r:id="rId120"/>
    <p:sldId id="311" r:id="rId121"/>
    <p:sldId id="314" r:id="rId122"/>
    <p:sldId id="315" r:id="rId123"/>
    <p:sldId id="316" r:id="rId124"/>
    <p:sldId id="317" r:id="rId125"/>
    <p:sldId id="312" r:id="rId126"/>
    <p:sldId id="313" r:id="rId127"/>
  </p:sldIdLst>
  <p:sldSz cx="9144000" cy="6858000" type="screen4x3"/>
  <p:notesSz cx="6858000" cy="9144000"/>
  <p:custDataLst>
    <p:tags r:id="rId1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61" autoAdjust="0"/>
    <p:restoredTop sz="94660"/>
  </p:normalViewPr>
  <p:slideViewPr>
    <p:cSldViewPr>
      <p:cViewPr varScale="1">
        <p:scale>
          <a:sx n="74" d="100"/>
          <a:sy n="74" d="100"/>
        </p:scale>
        <p:origin x="106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20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ags" Target="tags/tag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021D5-E21F-42E0-A5B3-AF3F935EA757}" type="datetimeFigureOut">
              <a:rPr lang="en-US" smtClean="0"/>
              <a:pPr/>
              <a:t>2/1/2019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F3DC0-546A-4BFD-B01C-9F6F3BE9DE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021D5-E21F-42E0-A5B3-AF3F935EA757}" type="datetimeFigureOut">
              <a:rPr lang="en-US" smtClean="0"/>
              <a:pPr/>
              <a:t>2/1/2019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F3DC0-546A-4BFD-B01C-9F6F3BE9DE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021D5-E21F-42E0-A5B3-AF3F935EA757}" type="datetimeFigureOut">
              <a:rPr lang="en-US" smtClean="0"/>
              <a:pPr/>
              <a:t>2/1/2019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F3DC0-546A-4BFD-B01C-9F6F3BE9DE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021D5-E21F-42E0-A5B3-AF3F935EA757}" type="datetimeFigureOut">
              <a:rPr lang="en-US" smtClean="0"/>
              <a:pPr/>
              <a:t>2/1/2019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F3DC0-546A-4BFD-B01C-9F6F3BE9DE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021D5-E21F-42E0-A5B3-AF3F935EA757}" type="datetimeFigureOut">
              <a:rPr lang="en-US" smtClean="0"/>
              <a:pPr/>
              <a:t>2/1/2019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F3DC0-546A-4BFD-B01C-9F6F3BE9DE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021D5-E21F-42E0-A5B3-AF3F935EA757}" type="datetimeFigureOut">
              <a:rPr lang="en-US" smtClean="0"/>
              <a:pPr/>
              <a:t>2/1/2019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F3DC0-546A-4BFD-B01C-9F6F3BE9DE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021D5-E21F-42E0-A5B3-AF3F935EA757}" type="datetimeFigureOut">
              <a:rPr lang="en-US" smtClean="0"/>
              <a:pPr/>
              <a:t>2/1/2019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F3DC0-546A-4BFD-B01C-9F6F3BE9DE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021D5-E21F-42E0-A5B3-AF3F935EA757}" type="datetimeFigureOut">
              <a:rPr lang="en-US" smtClean="0"/>
              <a:pPr/>
              <a:t>2/1/2019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F3DC0-546A-4BFD-B01C-9F6F3BE9DE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021D5-E21F-42E0-A5B3-AF3F935EA757}" type="datetimeFigureOut">
              <a:rPr lang="en-US" smtClean="0"/>
              <a:pPr/>
              <a:t>2/1/2019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F3DC0-546A-4BFD-B01C-9F6F3BE9DE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021D5-E21F-42E0-A5B3-AF3F935EA757}" type="datetimeFigureOut">
              <a:rPr lang="en-US" smtClean="0"/>
              <a:pPr/>
              <a:t>2/1/2019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F3DC0-546A-4BFD-B01C-9F6F3BE9DE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021D5-E21F-42E0-A5B3-AF3F935EA757}" type="datetimeFigureOut">
              <a:rPr lang="en-US" smtClean="0"/>
              <a:pPr/>
              <a:t>2/1/2019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F3DC0-546A-4BFD-B01C-9F6F3BE9DE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3021D5-E21F-42E0-A5B3-AF3F935EA757}" type="datetimeFigureOut">
              <a:rPr lang="en-US" smtClean="0"/>
              <a:pPr/>
              <a:t>2/1/2019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F3DC0-546A-4BFD-B01C-9F6F3BE9DE9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fr.wikipedia.org/wiki/Massacre_de_la_Saint-Barth%C3%A9lemy" TargetMode="External"/><Relationship Id="rId3" Type="http://schemas.openxmlformats.org/officeDocument/2006/relationships/hyperlink" Target="http://fr.wikipedia.org/wiki/Ao%C3%BBt" TargetMode="External"/><Relationship Id="rId7" Type="http://schemas.openxmlformats.org/officeDocument/2006/relationships/hyperlink" Target="http://fr.wikipedia.org/wiki/Gaspard_de_Coligny" TargetMode="External"/><Relationship Id="rId2" Type="http://schemas.openxmlformats.org/officeDocument/2006/relationships/hyperlink" Target="http://fr.wikipedia.org/wiki/18_ao%C3%BBt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://fr.wikipedia.org/wiki/Charles_IX_de_France" TargetMode="External"/><Relationship Id="rId5" Type="http://schemas.openxmlformats.org/officeDocument/2006/relationships/hyperlink" Target="http://fr.wikipedia.org/w/index.php?title=Marguerite_de_Valois_(1553-1615)&amp;action=edit&amp;redlink=1" TargetMode="External"/><Relationship Id="rId4" Type="http://schemas.openxmlformats.org/officeDocument/2006/relationships/hyperlink" Target="http://fr.wikipedia.org/wiki/1572" TargetMode="External"/><Relationship Id="rId9" Type="http://schemas.openxmlformats.org/officeDocument/2006/relationships/image" Target="../media/image10.jpe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8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8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8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8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8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8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8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hyperlink" Target="http://www.offrench.net/photos/gallery-5_photo-653.php" TargetMode="Externa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8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8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8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8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8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8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://en.wikipedia.org/wiki/Image:Louis_XIV_of_France.jpg" TargetMode="Externa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fr.wikipedia.org/wiki/Europe" TargetMode="External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fr.wikipedia.org/wiki/1244" TargetMode="External"/><Relationship Id="rId1" Type="http://schemas.openxmlformats.org/officeDocument/2006/relationships/slideLayout" Target="../slideLayouts/slideLayout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destination360.com/europe/france/images/s/eiffel-tow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8848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Français</a:t>
            </a:r>
            <a:r>
              <a:rPr lang="en-US" dirty="0" smtClean="0">
                <a:solidFill>
                  <a:srgbClr val="FF0000"/>
                </a:solidFill>
              </a:rPr>
              <a:t> 12  </a:t>
            </a:r>
            <a:r>
              <a:rPr lang="en-US" dirty="0" err="1" smtClean="0">
                <a:solidFill>
                  <a:srgbClr val="FF0000"/>
                </a:solidFill>
              </a:rPr>
              <a:t>Chapitre</a:t>
            </a:r>
            <a:r>
              <a:rPr lang="en-US" dirty="0" smtClean="0">
                <a:solidFill>
                  <a:srgbClr val="FF0000"/>
                </a:solidFill>
              </a:rPr>
              <a:t> 8 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Le </a:t>
            </a:r>
            <a:r>
              <a:rPr lang="en-US" dirty="0" err="1" smtClean="0">
                <a:solidFill>
                  <a:srgbClr val="FF0000"/>
                </a:solidFill>
              </a:rPr>
              <a:t>Patrimoine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191000"/>
            <a:ext cx="1752600" cy="1935163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xfrm>
            <a:off x="457200" y="304800"/>
            <a:ext cx="3008313" cy="6400800"/>
          </a:xfrm>
        </p:spPr>
        <p:txBody>
          <a:bodyPr>
            <a:normAutofit/>
          </a:bodyPr>
          <a:lstStyle/>
          <a:p>
            <a:r>
              <a:rPr lang="fr-FR" sz="2000" dirty="0" smtClean="0"/>
              <a:t>« Le </a:t>
            </a:r>
            <a:r>
              <a:rPr lang="fr-FR" sz="2000" dirty="0" smtClean="0">
                <a:hlinkClick r:id="rId2" action="ppaction://hlinkfile" tooltip="18 août"/>
              </a:rPr>
              <a:t>18</a:t>
            </a:r>
            <a:r>
              <a:rPr lang="fr-FR" sz="2000" dirty="0" smtClean="0"/>
              <a:t> </a:t>
            </a:r>
            <a:r>
              <a:rPr lang="fr-FR" sz="2000" dirty="0" smtClean="0">
                <a:hlinkClick r:id="rId3" action="ppaction://hlinkfile" tooltip="Août"/>
              </a:rPr>
              <a:t>août</a:t>
            </a:r>
            <a:r>
              <a:rPr lang="fr-FR" sz="2000" dirty="0" smtClean="0"/>
              <a:t> </a:t>
            </a:r>
            <a:r>
              <a:rPr lang="fr-FR" sz="2000" dirty="0" smtClean="0">
                <a:hlinkClick r:id="rId4" action="ppaction://hlinkfile" tooltip="1572"/>
              </a:rPr>
              <a:t>1572</a:t>
            </a:r>
            <a:r>
              <a:rPr lang="fr-FR" sz="2000" dirty="0" smtClean="0"/>
              <a:t>, Henri est marié à </a:t>
            </a:r>
            <a:r>
              <a:rPr lang="fr-FR" sz="2000" dirty="0" smtClean="0">
                <a:hlinkClick r:id="rId5" action="ppaction://hlinkfile" tooltip="Marguerite de Valois (1553-1615) (page inexistante)"/>
              </a:rPr>
              <a:t>Marguerite de Valois</a:t>
            </a:r>
            <a:r>
              <a:rPr lang="fr-FR" sz="2000" dirty="0" smtClean="0"/>
              <a:t>, sœur du roi </a:t>
            </a:r>
            <a:r>
              <a:rPr lang="fr-FR" sz="2000" dirty="0" smtClean="0">
                <a:hlinkClick r:id="rId6" action="ppaction://hlinkfile" tooltip="Charles IX de France"/>
              </a:rPr>
              <a:t>Charles IX</a:t>
            </a:r>
            <a:r>
              <a:rPr lang="fr-FR" sz="2000" dirty="0" smtClean="0"/>
              <a:t>, aussi connue sous le nom de « reine Margot ». Ce mariage  a été arrangé pour favoriser la réconciliation entre catholiques et protestants Cependant, dans un climat très tendu à Paris, et suite à un attentat contre </a:t>
            </a:r>
            <a:r>
              <a:rPr lang="fr-FR" sz="2000" dirty="0" smtClean="0">
                <a:hlinkClick r:id="rId7" action="ppaction://hlinkfile" tooltip="Gaspard de Coligny"/>
              </a:rPr>
              <a:t>Gaspard de Coligny</a:t>
            </a:r>
            <a:r>
              <a:rPr lang="fr-FR" sz="2000" dirty="0" smtClean="0"/>
              <a:t>, le mariage est suivi quelques jours plus tard du </a:t>
            </a:r>
            <a:r>
              <a:rPr lang="fr-FR" sz="2000" dirty="0" smtClean="0">
                <a:hlinkClick r:id="rId8" action="ppaction://hlinkfile" tooltip="Massacre de la Saint-Barthélemy"/>
              </a:rPr>
              <a:t>massacre de la Saint-Barthélemy</a:t>
            </a:r>
            <a:r>
              <a:rPr lang="fr-FR" sz="2000" dirty="0" smtClean="0"/>
              <a:t>. « </a:t>
            </a:r>
            <a:endParaRPr lang="en-US" sz="2000" dirty="0"/>
          </a:p>
        </p:txBody>
      </p:sp>
      <p:pic>
        <p:nvPicPr>
          <p:cNvPr id="10242" name="Picture 2" descr="http://www.geocities.com/les_valois/marguerite-Dateien/image005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81400" y="0"/>
            <a:ext cx="55626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869950"/>
          </a:xfrm>
        </p:spPr>
        <p:txBody>
          <a:bodyPr/>
          <a:lstStyle/>
          <a:p>
            <a:r>
              <a:rPr lang="en-US" sz="2400" dirty="0" smtClean="0"/>
              <a:t>Louis Pasteur (1822-95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 err="1" smtClean="0"/>
              <a:t>Chimiste</a:t>
            </a:r>
            <a:r>
              <a:rPr lang="en-US" sz="2400" dirty="0" smtClean="0"/>
              <a:t> et </a:t>
            </a:r>
            <a:r>
              <a:rPr lang="en-US" sz="2400" dirty="0" err="1" smtClean="0"/>
              <a:t>microbiologiste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Un des 3 </a:t>
            </a:r>
            <a:r>
              <a:rPr lang="en-US" sz="2400" dirty="0" err="1" smtClean="0"/>
              <a:t>fondateurs</a:t>
            </a:r>
            <a:r>
              <a:rPr lang="en-US" sz="2400" dirty="0" smtClean="0"/>
              <a:t> de la </a:t>
            </a:r>
            <a:r>
              <a:rPr lang="en-US" sz="2400" dirty="0" err="1" smtClean="0"/>
              <a:t>microbiologie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A </a:t>
            </a:r>
            <a:r>
              <a:rPr lang="en-US" sz="2400" dirty="0" err="1" smtClean="0"/>
              <a:t>inventé</a:t>
            </a:r>
            <a:r>
              <a:rPr lang="en-US" sz="2400" dirty="0" smtClean="0"/>
              <a:t> la </a:t>
            </a:r>
            <a:r>
              <a:rPr lang="en-US" sz="2400" dirty="0" err="1" smtClean="0"/>
              <a:t>pasteurisation</a:t>
            </a:r>
            <a:r>
              <a:rPr lang="en-US" sz="2400" dirty="0" smtClean="0"/>
              <a:t> du </a:t>
            </a:r>
            <a:r>
              <a:rPr lang="en-US" sz="2400" dirty="0" err="1" smtClean="0"/>
              <a:t>lait</a:t>
            </a:r>
            <a:endParaRPr lang="en-US" sz="2400" dirty="0"/>
          </a:p>
        </p:txBody>
      </p:sp>
      <p:pic>
        <p:nvPicPr>
          <p:cNvPr id="5122" name="Picture 2" descr="http://upload.wikimedia.org/wikipedia/commons/4/42/Louis_Pasteu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81400" y="0"/>
            <a:ext cx="55626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56515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Luc </a:t>
            </a:r>
            <a:r>
              <a:rPr lang="en-US" sz="2400" dirty="0" err="1" smtClean="0"/>
              <a:t>Montagnier</a:t>
            </a:r>
            <a:endParaRPr lang="en-US" sz="24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 </a:t>
            </a:r>
            <a:r>
              <a:rPr lang="en-US" sz="2800" dirty="0" err="1" smtClean="0"/>
              <a:t>découvert</a:t>
            </a:r>
            <a:r>
              <a:rPr lang="en-US" sz="2800" dirty="0" smtClean="0"/>
              <a:t> le virus du </a:t>
            </a:r>
            <a:r>
              <a:rPr lang="en-US" sz="2800" dirty="0" err="1" smtClean="0"/>
              <a:t>sida</a:t>
            </a:r>
            <a:r>
              <a:rPr lang="en-US" sz="2800" dirty="0" smtClean="0"/>
              <a:t> en 1983</a:t>
            </a:r>
          </a:p>
          <a:p>
            <a:endParaRPr lang="en-US" sz="2800" dirty="0" smtClean="0"/>
          </a:p>
          <a:p>
            <a:r>
              <a:rPr lang="en-US" sz="2800" dirty="0" smtClean="0"/>
              <a:t>1932-</a:t>
            </a:r>
          </a:p>
          <a:p>
            <a:endParaRPr lang="en-US" sz="2800" dirty="0" smtClean="0"/>
          </a:p>
          <a:p>
            <a:r>
              <a:rPr lang="en-US" sz="2800" dirty="0" smtClean="0"/>
              <a:t>A </a:t>
            </a:r>
            <a:r>
              <a:rPr lang="en-US" sz="2800" dirty="0" err="1" smtClean="0"/>
              <a:t>reçu</a:t>
            </a:r>
            <a:r>
              <a:rPr lang="en-US" sz="2800" dirty="0" smtClean="0"/>
              <a:t> le prix </a:t>
            </a:r>
            <a:r>
              <a:rPr lang="en-US" sz="2800" dirty="0" err="1" smtClean="0"/>
              <a:t>nobel</a:t>
            </a:r>
            <a:r>
              <a:rPr lang="en-US" sz="2800" dirty="0" smtClean="0"/>
              <a:t> en 2008</a:t>
            </a:r>
            <a:endParaRPr lang="en-US" sz="2800" dirty="0"/>
          </a:p>
        </p:txBody>
      </p:sp>
      <p:pic>
        <p:nvPicPr>
          <p:cNvPr id="4098" name="Picture 2" descr="http://www.ouest-france.fr/photos/2008/10/06/P859401D717231G_apx_470__w_ouestfrance_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46867" y="0"/>
            <a:ext cx="559713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ica.coop/al-housing/content_images/LawBook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 </a:t>
            </a:r>
            <a:r>
              <a:rPr lang="en-US" dirty="0" err="1" smtClean="0"/>
              <a:t>Lettres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Les </a:t>
            </a:r>
            <a:r>
              <a:rPr lang="en-US" dirty="0" err="1" smtClean="0"/>
              <a:t>Français</a:t>
            </a:r>
            <a:r>
              <a:rPr lang="en-US" dirty="0" smtClean="0"/>
              <a:t> </a:t>
            </a:r>
            <a:r>
              <a:rPr lang="en-US" dirty="0" err="1" smtClean="0"/>
              <a:t>placent</a:t>
            </a:r>
            <a:r>
              <a:rPr lang="en-US" dirty="0" smtClean="0"/>
              <a:t> la </a:t>
            </a:r>
            <a:r>
              <a:rPr lang="en-US" dirty="0" err="1" smtClean="0"/>
              <a:t>littérature</a:t>
            </a:r>
            <a:r>
              <a:rPr lang="en-US" dirty="0" smtClean="0"/>
              <a:t> au premier rang </a:t>
            </a:r>
            <a:r>
              <a:rPr lang="en-US" dirty="0" err="1" smtClean="0"/>
              <a:t>quand</a:t>
            </a:r>
            <a:r>
              <a:rPr lang="en-US" dirty="0" smtClean="0"/>
              <a:t> </a:t>
            </a:r>
            <a:r>
              <a:rPr lang="en-US" dirty="0" err="1" smtClean="0"/>
              <a:t>il</a:t>
            </a:r>
            <a:r>
              <a:rPr lang="en-US" dirty="0" smtClean="0"/>
              <a:t> </a:t>
            </a:r>
            <a:r>
              <a:rPr lang="en-US" dirty="0" err="1" smtClean="0"/>
              <a:t>s’agit</a:t>
            </a:r>
            <a:r>
              <a:rPr lang="en-US" dirty="0" smtClean="0"/>
              <a:t> de culture </a:t>
            </a:r>
            <a:r>
              <a:rPr lang="en-US" dirty="0" err="1" smtClean="0"/>
              <a:t>générale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71755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Victor Hugo</a:t>
            </a:r>
            <a:endParaRPr lang="en-US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/>
              <a:t>Poète</a:t>
            </a:r>
            <a:r>
              <a:rPr lang="en-US" sz="2800" dirty="0" smtClean="0"/>
              <a:t>, auteur </a:t>
            </a:r>
            <a:r>
              <a:rPr lang="en-US" sz="2800" dirty="0" err="1" smtClean="0"/>
              <a:t>dramatique</a:t>
            </a:r>
            <a:r>
              <a:rPr lang="en-US" sz="2800" dirty="0" smtClean="0"/>
              <a:t>, </a:t>
            </a:r>
            <a:r>
              <a:rPr lang="en-US" sz="2800" dirty="0" err="1" smtClean="0"/>
              <a:t>romancier</a:t>
            </a:r>
            <a:r>
              <a:rPr lang="en-US" sz="2800" dirty="0" smtClean="0"/>
              <a:t>, </a:t>
            </a:r>
            <a:r>
              <a:rPr lang="en-US" sz="2800" dirty="0" err="1" smtClean="0"/>
              <a:t>homme</a:t>
            </a:r>
            <a:r>
              <a:rPr lang="en-US" sz="2800" dirty="0" smtClean="0"/>
              <a:t> </a:t>
            </a:r>
            <a:r>
              <a:rPr lang="en-US" sz="2800" dirty="0" err="1" smtClean="0"/>
              <a:t>politique</a:t>
            </a:r>
            <a:endParaRPr lang="en-US" sz="2800" dirty="0" smtClean="0"/>
          </a:p>
          <a:p>
            <a:r>
              <a:rPr lang="en-US" sz="2800" dirty="0" smtClean="0"/>
              <a:t>Un </a:t>
            </a:r>
            <a:r>
              <a:rPr lang="en-US" sz="2800" dirty="0" err="1" smtClean="0"/>
              <a:t>génie</a:t>
            </a:r>
            <a:endParaRPr lang="en-US" sz="2800" dirty="0" smtClean="0"/>
          </a:p>
          <a:p>
            <a:r>
              <a:rPr lang="en-US" sz="2800" dirty="0" smtClean="0"/>
              <a:t>Notre- Dame de Paris et Les </a:t>
            </a:r>
            <a:r>
              <a:rPr lang="en-US" sz="2800" dirty="0" err="1" smtClean="0"/>
              <a:t>Misérables</a:t>
            </a:r>
            <a:endParaRPr lang="en-US" sz="2800" dirty="0"/>
          </a:p>
        </p:txBody>
      </p:sp>
      <p:pic>
        <p:nvPicPr>
          <p:cNvPr id="2050" name="Picture 2" descr="http://upload.wikimedia.org/wikipedia/commons/2/25/Victor_Hugo_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81400" y="0"/>
            <a:ext cx="55626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err="1" smtClean="0"/>
              <a:t>Alexandre</a:t>
            </a:r>
            <a:r>
              <a:rPr lang="en-US" sz="2800" dirty="0" smtClean="0"/>
              <a:t> Dumas, </a:t>
            </a:r>
            <a:r>
              <a:rPr lang="en-US" sz="2800" dirty="0" err="1" smtClean="0"/>
              <a:t>père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1802-1870</a:t>
            </a:r>
            <a:endParaRPr lang="en-US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800" dirty="0" err="1" smtClean="0"/>
              <a:t>Écrivain</a:t>
            </a:r>
            <a:r>
              <a:rPr lang="en-US" sz="2800" dirty="0" smtClean="0"/>
              <a:t> célèbre</a:t>
            </a:r>
          </a:p>
          <a:p>
            <a:r>
              <a:rPr lang="en-US" sz="2800" dirty="0" smtClean="0"/>
              <a:t>“Le Comte de Monte Cristo”</a:t>
            </a:r>
          </a:p>
          <a:p>
            <a:r>
              <a:rPr lang="en-US" sz="2800" dirty="0" smtClean="0"/>
              <a:t>“Les </a:t>
            </a:r>
            <a:r>
              <a:rPr lang="en-US" sz="2800" dirty="0" err="1" smtClean="0"/>
              <a:t>Trois</a:t>
            </a:r>
            <a:r>
              <a:rPr lang="en-US" sz="2800" dirty="0" smtClean="0"/>
              <a:t> </a:t>
            </a:r>
            <a:r>
              <a:rPr lang="en-US" sz="2800" dirty="0" err="1" smtClean="0"/>
              <a:t>Mousquetaires</a:t>
            </a:r>
            <a:r>
              <a:rPr lang="en-US" sz="2800" dirty="0" smtClean="0"/>
              <a:t>”</a:t>
            </a:r>
          </a:p>
          <a:p>
            <a:r>
              <a:rPr lang="en-US" sz="2800" dirty="0" smtClean="0"/>
              <a:t>“La </a:t>
            </a:r>
            <a:r>
              <a:rPr lang="en-US" sz="2800" dirty="0" err="1" smtClean="0"/>
              <a:t>Reine</a:t>
            </a:r>
            <a:r>
              <a:rPr lang="en-US" sz="2800" dirty="0" smtClean="0"/>
              <a:t> Margot”</a:t>
            </a:r>
          </a:p>
          <a:p>
            <a:endParaRPr lang="en-US" dirty="0"/>
          </a:p>
        </p:txBody>
      </p:sp>
      <p:pic>
        <p:nvPicPr>
          <p:cNvPr id="1026" name="Picture 2" descr="http://www.telegraph.co.uk/arts/graphics/2008/03/29/bodumas1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81400" y="0"/>
            <a:ext cx="5562600" cy="68419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duke.edu/religion/chartr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36364" cy="6858000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 Arts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64135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Chartres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 err="1" smtClean="0"/>
              <a:t>Cette</a:t>
            </a:r>
            <a:r>
              <a:rPr lang="en-US" sz="2800" dirty="0" smtClean="0"/>
              <a:t> </a:t>
            </a:r>
            <a:r>
              <a:rPr lang="en-US" sz="2800" dirty="0" err="1" smtClean="0"/>
              <a:t>cathédrale</a:t>
            </a:r>
            <a:r>
              <a:rPr lang="en-US" sz="2800" dirty="0" smtClean="0"/>
              <a:t> </a:t>
            </a:r>
            <a:r>
              <a:rPr lang="en-US" sz="2800" dirty="0" err="1" smtClean="0"/>
              <a:t>est</a:t>
            </a:r>
            <a:r>
              <a:rPr lang="en-US" sz="2800" dirty="0" smtClean="0"/>
              <a:t> </a:t>
            </a:r>
            <a:r>
              <a:rPr lang="en-US" sz="2800" dirty="0" err="1" smtClean="0"/>
              <a:t>peut-être</a:t>
            </a:r>
            <a:r>
              <a:rPr lang="en-US" sz="2800" dirty="0" smtClean="0"/>
              <a:t> la plus belle des </a:t>
            </a:r>
            <a:r>
              <a:rPr lang="en-US" sz="2800" dirty="0" err="1" smtClean="0"/>
              <a:t>cathédrales</a:t>
            </a:r>
            <a:r>
              <a:rPr lang="en-US" sz="2800" dirty="0" smtClean="0"/>
              <a:t> </a:t>
            </a:r>
            <a:r>
              <a:rPr lang="en-US" sz="2800" dirty="0" err="1" smtClean="0"/>
              <a:t>gothiques</a:t>
            </a:r>
            <a:endParaRPr lang="en-US" sz="2800" dirty="0" smtClean="0"/>
          </a:p>
          <a:p>
            <a:r>
              <a:rPr lang="en-US" sz="2800" dirty="0" smtClean="0"/>
              <a:t>Elle se </a:t>
            </a:r>
            <a:r>
              <a:rPr lang="en-US" sz="2800" dirty="0" err="1" smtClean="0"/>
              <a:t>trouve</a:t>
            </a:r>
            <a:r>
              <a:rPr lang="en-US" sz="2800" dirty="0" smtClean="0"/>
              <a:t> 80 km au </a:t>
            </a:r>
            <a:r>
              <a:rPr lang="en-US" sz="2800" dirty="0" err="1" smtClean="0"/>
              <a:t>sud-ouest</a:t>
            </a:r>
            <a:r>
              <a:rPr lang="en-US" sz="2800" dirty="0" smtClean="0"/>
              <a:t> de Paris.</a:t>
            </a:r>
          </a:p>
          <a:p>
            <a:r>
              <a:rPr lang="en-US" sz="2800" dirty="0" err="1" smtClean="0"/>
              <a:t>C’était</a:t>
            </a:r>
            <a:r>
              <a:rPr lang="en-US" sz="2800" dirty="0" smtClean="0"/>
              <a:t> </a:t>
            </a:r>
            <a:r>
              <a:rPr lang="en-US" sz="2800" dirty="0" err="1" smtClean="0"/>
              <a:t>reconstruit</a:t>
            </a:r>
            <a:r>
              <a:rPr lang="en-US" sz="2800" dirty="0" smtClean="0"/>
              <a:t> après </a:t>
            </a:r>
            <a:r>
              <a:rPr lang="en-US" sz="2800" dirty="0" err="1" smtClean="0"/>
              <a:t>une</a:t>
            </a:r>
            <a:r>
              <a:rPr lang="en-US" sz="2800" dirty="0" smtClean="0"/>
              <a:t> </a:t>
            </a:r>
            <a:r>
              <a:rPr lang="en-US" sz="2800" dirty="0" err="1" smtClean="0"/>
              <a:t>incendie</a:t>
            </a:r>
            <a:r>
              <a:rPr lang="en-US" sz="2800" dirty="0" smtClean="0"/>
              <a:t> en 1194.</a:t>
            </a:r>
          </a:p>
          <a:p>
            <a:endParaRPr lang="en-US" dirty="0"/>
          </a:p>
        </p:txBody>
      </p:sp>
      <p:pic>
        <p:nvPicPr>
          <p:cNvPr id="4098" name="Picture 2" descr="http://www.cs.wright.edu/~tkprasad/courses/cs884/chartr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81400" y="0"/>
            <a:ext cx="55626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architonic.com/imgTre/03_08/arab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Institut</a:t>
            </a:r>
            <a:r>
              <a:rPr lang="en-US" dirty="0" smtClean="0"/>
              <a:t> du Monde </a:t>
            </a:r>
            <a:r>
              <a:rPr lang="en-US" dirty="0" err="1" smtClean="0"/>
              <a:t>Arabe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Construit</a:t>
            </a:r>
            <a:r>
              <a:rPr lang="en-US" dirty="0" smtClean="0"/>
              <a:t> par Jean </a:t>
            </a:r>
            <a:r>
              <a:rPr lang="en-US" dirty="0" err="1" smtClean="0"/>
              <a:t>Nouvel</a:t>
            </a:r>
            <a:endParaRPr lang="en-US" dirty="0" smtClean="0"/>
          </a:p>
          <a:p>
            <a:r>
              <a:rPr lang="en-US" dirty="0" smtClean="0"/>
              <a:t>1987 à Paris</a:t>
            </a:r>
          </a:p>
          <a:p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synthèse</a:t>
            </a:r>
            <a:r>
              <a:rPr lang="en-US" dirty="0" smtClean="0"/>
              <a:t> entre la culture </a:t>
            </a:r>
            <a:r>
              <a:rPr lang="en-US" dirty="0" err="1" smtClean="0"/>
              <a:t>arabe</a:t>
            </a:r>
            <a:r>
              <a:rPr lang="en-US" dirty="0" smtClean="0"/>
              <a:t> et la culture </a:t>
            </a:r>
            <a:r>
              <a:rPr lang="en-US" dirty="0" err="1" smtClean="0"/>
              <a:t>occidentale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://static.zooomr.com/images/2418698_92bd54d44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8072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photos-voyages.com/paris/paris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1756" cy="6858000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Le Louvre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L’un</a:t>
            </a:r>
            <a:r>
              <a:rPr lang="en-US" dirty="0" smtClean="0">
                <a:solidFill>
                  <a:srgbClr val="FF0000"/>
                </a:solidFill>
              </a:rPr>
              <a:t> des plus riches </a:t>
            </a:r>
            <a:r>
              <a:rPr lang="en-US" dirty="0" err="1" smtClean="0">
                <a:solidFill>
                  <a:srgbClr val="FF0000"/>
                </a:solidFill>
              </a:rPr>
              <a:t>musées</a:t>
            </a:r>
            <a:r>
              <a:rPr lang="en-US" dirty="0" smtClean="0">
                <a:solidFill>
                  <a:srgbClr val="FF0000"/>
                </a:solidFill>
              </a:rPr>
              <a:t> du monde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Les </a:t>
            </a:r>
            <a:r>
              <a:rPr lang="en-US" dirty="0" err="1" smtClean="0">
                <a:solidFill>
                  <a:srgbClr val="FF0000"/>
                </a:solidFill>
              </a:rPr>
              <a:t>Français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l’appellent</a:t>
            </a:r>
            <a:r>
              <a:rPr lang="en-US" dirty="0" smtClean="0">
                <a:solidFill>
                  <a:srgbClr val="FF0000"/>
                </a:solidFill>
              </a:rPr>
              <a:t> le plus beau </a:t>
            </a:r>
            <a:r>
              <a:rPr lang="en-US" dirty="0" err="1" smtClean="0">
                <a:solidFill>
                  <a:srgbClr val="FF0000"/>
                </a:solidFill>
              </a:rPr>
              <a:t>musée</a:t>
            </a:r>
            <a:r>
              <a:rPr lang="en-US" dirty="0" smtClean="0">
                <a:solidFill>
                  <a:srgbClr val="FF0000"/>
                </a:solidFill>
              </a:rPr>
              <a:t> du monde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dvd.net.au/movies/q/08793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Le film-La </a:t>
            </a:r>
            <a:r>
              <a:rPr lang="en-US" dirty="0" err="1" smtClean="0">
                <a:solidFill>
                  <a:srgbClr val="FF0000"/>
                </a:solidFill>
              </a:rPr>
              <a:t>Reine</a:t>
            </a:r>
            <a:r>
              <a:rPr lang="en-US" dirty="0" smtClean="0">
                <a:solidFill>
                  <a:srgbClr val="FF0000"/>
                </a:solidFill>
              </a:rPr>
              <a:t> Margot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Voici</a:t>
            </a:r>
            <a:r>
              <a:rPr lang="en-US" dirty="0" smtClean="0">
                <a:solidFill>
                  <a:srgbClr val="FF0000"/>
                </a:solidFill>
              </a:rPr>
              <a:t> Isabelle Adjani et Daniel Auteuil qui </a:t>
            </a:r>
            <a:r>
              <a:rPr lang="en-US" dirty="0" err="1" smtClean="0">
                <a:solidFill>
                  <a:srgbClr val="FF0000"/>
                </a:solidFill>
              </a:rPr>
              <a:t>jouent</a:t>
            </a:r>
            <a:r>
              <a:rPr lang="en-US" dirty="0" smtClean="0">
                <a:solidFill>
                  <a:srgbClr val="FF0000"/>
                </a:solidFill>
              </a:rPr>
              <a:t> les </a:t>
            </a:r>
            <a:r>
              <a:rPr lang="en-US" dirty="0" err="1" smtClean="0">
                <a:solidFill>
                  <a:srgbClr val="FF0000"/>
                </a:solidFill>
              </a:rPr>
              <a:t>rôles</a:t>
            </a:r>
            <a:r>
              <a:rPr lang="en-US" dirty="0" smtClean="0">
                <a:solidFill>
                  <a:srgbClr val="FF0000"/>
                </a:solidFill>
              </a:rPr>
              <a:t> d’ Henri IV et  de la </a:t>
            </a:r>
            <a:r>
              <a:rPr lang="en-US" dirty="0" err="1" smtClean="0">
                <a:solidFill>
                  <a:srgbClr val="FF0000"/>
                </a:solidFill>
              </a:rPr>
              <a:t>Reine</a:t>
            </a:r>
            <a:r>
              <a:rPr lang="en-US" dirty="0" smtClean="0">
                <a:solidFill>
                  <a:srgbClr val="FF0000"/>
                </a:solidFill>
              </a:rPr>
              <a:t> Margot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71755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La </a:t>
            </a:r>
            <a:r>
              <a:rPr lang="en-US" sz="2400" dirty="0" err="1" smtClean="0"/>
              <a:t>Joconde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143000"/>
            <a:ext cx="3008313" cy="4983163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Le célèbre tableau de Leonardo </a:t>
            </a:r>
            <a:r>
              <a:rPr lang="en-US" sz="2400" dirty="0" err="1" smtClean="0"/>
              <a:t>da</a:t>
            </a:r>
            <a:r>
              <a:rPr lang="en-US" sz="2400" dirty="0" smtClean="0"/>
              <a:t> Vinci</a:t>
            </a:r>
          </a:p>
          <a:p>
            <a:r>
              <a:rPr lang="en-US" sz="2400" dirty="0" smtClean="0"/>
              <a:t>-</a:t>
            </a:r>
            <a:r>
              <a:rPr lang="en-US" sz="2400" dirty="0" err="1" smtClean="0"/>
              <a:t>acheté</a:t>
            </a:r>
            <a:r>
              <a:rPr lang="en-US" sz="2400" dirty="0" smtClean="0"/>
              <a:t> par le </a:t>
            </a:r>
            <a:r>
              <a:rPr lang="en-US" sz="2400" dirty="0" err="1" smtClean="0"/>
              <a:t>roi</a:t>
            </a:r>
            <a:r>
              <a:rPr lang="en-US" sz="2400" dirty="0" smtClean="0"/>
              <a:t> François I au </a:t>
            </a:r>
            <a:r>
              <a:rPr lang="en-US" sz="2400" dirty="0" err="1" smtClean="0"/>
              <a:t>seizième</a:t>
            </a:r>
            <a:r>
              <a:rPr lang="en-US" sz="2400" dirty="0" smtClean="0"/>
              <a:t> siècle</a:t>
            </a:r>
          </a:p>
          <a:p>
            <a:r>
              <a:rPr lang="en-US" sz="2400" dirty="0" smtClean="0"/>
              <a:t>Elle </a:t>
            </a:r>
            <a:r>
              <a:rPr lang="en-US" sz="2400" dirty="0" err="1" smtClean="0"/>
              <a:t>s’appelait</a:t>
            </a:r>
            <a:r>
              <a:rPr lang="en-US" sz="2400" dirty="0" smtClean="0"/>
              <a:t> Lisa de </a:t>
            </a:r>
            <a:r>
              <a:rPr lang="en-US" sz="2400" dirty="0" err="1" smtClean="0"/>
              <a:t>Giocondo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En </a:t>
            </a:r>
            <a:r>
              <a:rPr lang="en-US" sz="2400" dirty="0" err="1" smtClean="0"/>
              <a:t>italien</a:t>
            </a:r>
            <a:r>
              <a:rPr lang="en-US" sz="2400" dirty="0" smtClean="0"/>
              <a:t> </a:t>
            </a:r>
            <a:r>
              <a:rPr lang="en-US" sz="2400" dirty="0" err="1" smtClean="0"/>
              <a:t>elle</a:t>
            </a:r>
            <a:r>
              <a:rPr lang="en-US" sz="2400" dirty="0" smtClean="0"/>
              <a:t> </a:t>
            </a:r>
            <a:r>
              <a:rPr lang="en-US" sz="2400" dirty="0" err="1" smtClean="0"/>
              <a:t>s’appelle</a:t>
            </a:r>
            <a:r>
              <a:rPr lang="en-US" sz="2400" dirty="0" smtClean="0"/>
              <a:t> “La </a:t>
            </a:r>
            <a:r>
              <a:rPr lang="en-US" sz="2400" dirty="0" err="1" smtClean="0"/>
              <a:t>Gioconda</a:t>
            </a:r>
            <a:r>
              <a:rPr lang="en-US" sz="2400" dirty="0" smtClean="0"/>
              <a:t>” et en </a:t>
            </a:r>
            <a:r>
              <a:rPr lang="en-US" sz="2400" dirty="0" err="1" smtClean="0"/>
              <a:t>français</a:t>
            </a:r>
            <a:r>
              <a:rPr lang="en-US" sz="2400" dirty="0" smtClean="0"/>
              <a:t> </a:t>
            </a:r>
            <a:r>
              <a:rPr lang="en-US" sz="2400" dirty="0" err="1" smtClean="0"/>
              <a:t>c’est</a:t>
            </a:r>
            <a:r>
              <a:rPr lang="en-US" sz="2400" dirty="0" smtClean="0"/>
              <a:t> “La </a:t>
            </a:r>
            <a:r>
              <a:rPr lang="en-US" sz="2400" dirty="0" err="1" smtClean="0"/>
              <a:t>Joconde</a:t>
            </a:r>
            <a:r>
              <a:rPr lang="en-US" sz="2400" dirty="0" smtClean="0"/>
              <a:t>”.  Il y a 2 </a:t>
            </a:r>
            <a:r>
              <a:rPr lang="en-US" sz="2400" dirty="0" err="1" smtClean="0"/>
              <a:t>sens.</a:t>
            </a:r>
            <a:r>
              <a:rPr lang="en-US" sz="2400" dirty="0" smtClean="0"/>
              <a:t>  “jocund” en </a:t>
            </a:r>
            <a:r>
              <a:rPr lang="en-US" sz="2400" dirty="0" err="1" smtClean="0"/>
              <a:t>anglais</a:t>
            </a:r>
            <a:r>
              <a:rPr lang="en-US" sz="2400" dirty="0" smtClean="0"/>
              <a:t> </a:t>
            </a:r>
            <a:r>
              <a:rPr lang="en-US" sz="2400" dirty="0" err="1" smtClean="0"/>
              <a:t>veut</a:t>
            </a:r>
            <a:r>
              <a:rPr lang="en-US" sz="2400" dirty="0" smtClean="0"/>
              <a:t> dire “happy”</a:t>
            </a:r>
            <a:endParaRPr lang="en-US" sz="2400" dirty="0"/>
          </a:p>
        </p:txBody>
      </p:sp>
      <p:pic>
        <p:nvPicPr>
          <p:cNvPr id="2050" name="Picture 2" descr="http://z.about.com/d/painting/1/0/C/f/1/Getty-MonaLisaWeb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67199" y="0"/>
            <a:ext cx="487680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upload.wikimedia.org/wikipedia/commons/2/27/Musée_du_louvre_mona_lis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8039" cy="6858000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C’était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peint</a:t>
            </a:r>
            <a:r>
              <a:rPr lang="en-US" dirty="0" smtClean="0">
                <a:solidFill>
                  <a:schemeClr val="bg1"/>
                </a:solidFill>
              </a:rPr>
              <a:t> pendant la Renaissance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On </a:t>
            </a:r>
            <a:r>
              <a:rPr lang="en-US" dirty="0" err="1" smtClean="0">
                <a:solidFill>
                  <a:schemeClr val="bg1"/>
                </a:solidFill>
              </a:rPr>
              <a:t>l’a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volé</a:t>
            </a:r>
            <a:r>
              <a:rPr lang="en-US" dirty="0" smtClean="0">
                <a:solidFill>
                  <a:schemeClr val="bg1"/>
                </a:solidFill>
              </a:rPr>
              <a:t> en 1911.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Pendant la </a:t>
            </a:r>
            <a:r>
              <a:rPr lang="en-US" dirty="0" err="1" smtClean="0">
                <a:solidFill>
                  <a:schemeClr val="bg1"/>
                </a:solidFill>
              </a:rPr>
              <a:t>deuxième</a:t>
            </a:r>
            <a:r>
              <a:rPr lang="en-US" dirty="0" smtClean="0">
                <a:solidFill>
                  <a:schemeClr val="bg1"/>
                </a:solidFill>
              </a:rPr>
              <a:t> guerre </a:t>
            </a:r>
            <a:r>
              <a:rPr lang="en-US" dirty="0" err="1" smtClean="0">
                <a:solidFill>
                  <a:schemeClr val="bg1"/>
                </a:solidFill>
              </a:rPr>
              <a:t>mondiale</a:t>
            </a:r>
            <a:r>
              <a:rPr lang="en-US" dirty="0" smtClean="0">
                <a:solidFill>
                  <a:schemeClr val="bg1"/>
                </a:solidFill>
              </a:rPr>
              <a:t>, on a </a:t>
            </a:r>
            <a:r>
              <a:rPr lang="en-US" dirty="0" err="1" smtClean="0">
                <a:solidFill>
                  <a:schemeClr val="bg1"/>
                </a:solidFill>
              </a:rPr>
              <a:t>enlevé</a:t>
            </a:r>
            <a:r>
              <a:rPr lang="en-US" dirty="0" smtClean="0">
                <a:solidFill>
                  <a:schemeClr val="bg1"/>
                </a:solidFill>
              </a:rPr>
              <a:t> la </a:t>
            </a:r>
            <a:r>
              <a:rPr lang="en-US" dirty="0" err="1" smtClean="0">
                <a:solidFill>
                  <a:schemeClr val="bg1"/>
                </a:solidFill>
              </a:rPr>
              <a:t>peinture</a:t>
            </a:r>
            <a:r>
              <a:rPr lang="en-US" dirty="0" smtClean="0">
                <a:solidFill>
                  <a:schemeClr val="bg1"/>
                </a:solidFill>
              </a:rPr>
              <a:t> du Louvre. Elle </a:t>
            </a:r>
            <a:r>
              <a:rPr lang="en-US" dirty="0" err="1" smtClean="0">
                <a:solidFill>
                  <a:schemeClr val="bg1"/>
                </a:solidFill>
              </a:rPr>
              <a:t>était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cachée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Environ 6 millions de </a:t>
            </a:r>
            <a:r>
              <a:rPr lang="en-US" dirty="0" err="1" smtClean="0">
                <a:solidFill>
                  <a:schemeClr val="bg1"/>
                </a:solidFill>
              </a:rPr>
              <a:t>personnes</a:t>
            </a:r>
            <a:r>
              <a:rPr lang="en-US" dirty="0" smtClean="0">
                <a:solidFill>
                  <a:schemeClr val="bg1"/>
                </a:solidFill>
              </a:rPr>
              <a:t> la </a:t>
            </a:r>
            <a:r>
              <a:rPr lang="en-US" dirty="0" err="1" smtClean="0">
                <a:solidFill>
                  <a:schemeClr val="bg1"/>
                </a:solidFill>
              </a:rPr>
              <a:t>regardent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chaque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année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Summer in the Jardin des Tuileries, photo from: Jardin des Tuileries, Paris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9151037" cy="6858000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 </a:t>
            </a:r>
            <a:r>
              <a:rPr lang="en-US" dirty="0" err="1" smtClean="0"/>
              <a:t>Jardin</a:t>
            </a:r>
            <a:r>
              <a:rPr lang="en-US" dirty="0" smtClean="0"/>
              <a:t> des </a:t>
            </a:r>
            <a:r>
              <a:rPr lang="en-US" dirty="0" err="1" smtClean="0"/>
              <a:t>Tuileries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http://www.ibiblio.org/wm/paris/img/louvre.tuileries-garden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24940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La </a:t>
            </a:r>
            <a:r>
              <a:rPr lang="en-US" sz="2800" dirty="0" err="1" smtClean="0"/>
              <a:t>pyramide</a:t>
            </a:r>
            <a:endParaRPr lang="en-US" sz="2800" dirty="0"/>
          </a:p>
        </p:txBody>
      </p:sp>
      <p:pic>
        <p:nvPicPr>
          <p:cNvPr id="5" name="Content Placeholder 4" descr="Page 79-Louvr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81400" y="0"/>
            <a:ext cx="5562600" cy="6858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/>
              <a:t>Construit</a:t>
            </a:r>
            <a:r>
              <a:rPr lang="en-US" sz="2800" dirty="0" smtClean="0"/>
              <a:t> par le célèbre </a:t>
            </a:r>
            <a:r>
              <a:rPr lang="en-US" sz="2800" dirty="0" err="1" smtClean="0"/>
              <a:t>architecte</a:t>
            </a:r>
            <a:r>
              <a:rPr lang="en-US" sz="2800" dirty="0" smtClean="0"/>
              <a:t> I.M. Pei, un </a:t>
            </a:r>
            <a:r>
              <a:rPr lang="en-US" sz="2800" dirty="0" err="1" smtClean="0"/>
              <a:t>architecte</a:t>
            </a:r>
            <a:r>
              <a:rPr lang="en-US" sz="2800" dirty="0" smtClean="0"/>
              <a:t> </a:t>
            </a:r>
            <a:r>
              <a:rPr lang="en-US" sz="2800" dirty="0" err="1" smtClean="0"/>
              <a:t>américain</a:t>
            </a:r>
            <a:r>
              <a:rPr lang="en-US" sz="2800" dirty="0" smtClean="0"/>
              <a:t> </a:t>
            </a:r>
            <a:r>
              <a:rPr lang="en-US" sz="2800" dirty="0" err="1" smtClean="0"/>
              <a:t>d’origine</a:t>
            </a:r>
            <a:r>
              <a:rPr lang="en-US" sz="2800" dirty="0" smtClean="0"/>
              <a:t> </a:t>
            </a:r>
            <a:r>
              <a:rPr lang="en-US" sz="2800" dirty="0" err="1" smtClean="0"/>
              <a:t>chinoise</a:t>
            </a:r>
            <a:r>
              <a:rPr lang="en-US" sz="2800" dirty="0" smtClean="0"/>
              <a:t>.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http://www.spirit-of-paris.com/wp-content/photos/paris/louvre/louvre%20pyramide%20devant%20pavillon%20de%20sully%20de%20nui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8438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http://www.da-vinci-code-paris.com/images/Da-Vinci-Code/Louvre/Pyramide-Inversee-Louvre-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914900" cy="6858000"/>
          </a:xfrm>
          <a:prstGeom prst="rect">
            <a:avLst/>
          </a:prstGeom>
          <a:noFill/>
        </p:spPr>
      </p:pic>
      <p:pic>
        <p:nvPicPr>
          <p:cNvPr id="11268" name="Picture 4" descr="http://blog.jeanrond-photo.com/public/Louvre/F9624_N28a_Louvre_Pyramide_2_sc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0"/>
            <a:ext cx="42672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http://www.spirit-of-paris.com/wp-content/photos/paris/louvre/pyramide_louvre_3_spirit_of_pari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http://www.klett-franzoesisch.de/horizons-paris/louvre-pyramid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03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http://www.french-at-a-touch.com/Recipes/Photogallery_Photos/Paris/Small_Louvre_Pyramid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6214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 descr="http://upload.moldova.org/movie/movies/r/reine_margot/thumbnails/tn2_reine_margot_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05200"/>
            <a:ext cx="5328000" cy="3352800"/>
          </a:xfrm>
          <a:prstGeom prst="rect">
            <a:avLst/>
          </a:prstGeom>
          <a:noFill/>
        </p:spPr>
      </p:pic>
      <p:pic>
        <p:nvPicPr>
          <p:cNvPr id="8196" name="Picture 4" descr="http://www.premiere.fr/var/premiere/storage/images/cinema/photos-film/photos-acteur/images/la-reine-margot-1993__12/11719316-1-fre-FR/la_reine_margot_1993_diaporama_portrai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238750" cy="3524250"/>
          </a:xfrm>
          <a:prstGeom prst="rect">
            <a:avLst/>
          </a:prstGeom>
          <a:noFill/>
        </p:spPr>
      </p:pic>
      <p:pic>
        <p:nvPicPr>
          <p:cNvPr id="8198" name="Picture 6" descr="http://ecx.images-amazon.com/images/I/513C0JTGA1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57800" y="-1"/>
            <a:ext cx="38862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geocities.com/darthdusan/Pompidou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Le Centre Georges Pompidou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Le </a:t>
            </a:r>
            <a:r>
              <a:rPr lang="en-US" dirty="0" err="1" smtClean="0">
                <a:solidFill>
                  <a:schemeClr val="bg1"/>
                </a:solidFill>
              </a:rPr>
              <a:t>Musée</a:t>
            </a:r>
            <a:r>
              <a:rPr lang="en-US" dirty="0" smtClean="0">
                <a:solidFill>
                  <a:schemeClr val="bg1"/>
                </a:solidFill>
              </a:rPr>
              <a:t> national d’art </a:t>
            </a:r>
            <a:r>
              <a:rPr lang="en-US" dirty="0" err="1" smtClean="0">
                <a:solidFill>
                  <a:schemeClr val="bg1"/>
                </a:solidFill>
              </a:rPr>
              <a:t>moderne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25 000 </a:t>
            </a:r>
            <a:r>
              <a:rPr lang="en-US" dirty="0" err="1" smtClean="0">
                <a:solidFill>
                  <a:schemeClr val="bg1"/>
                </a:solidFill>
              </a:rPr>
              <a:t>visiteurs</a:t>
            </a:r>
            <a:r>
              <a:rPr lang="en-US" dirty="0" smtClean="0">
                <a:solidFill>
                  <a:schemeClr val="bg1"/>
                </a:solidFill>
              </a:rPr>
              <a:t> par an.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upload.wikimedia.org/wikipedia/commons/5/52/Grande_Arche_de_La_Défense_et_fontai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682" name="Picture 2" descr="http://www.mikaellykmadsen.dk/skyscrapercity/paris/ld/ld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</p:spPr>
      </p:pic>
      <p:pic>
        <p:nvPicPr>
          <p:cNvPr id="71684" name="Picture 4" descr="http://www.essential-architecture.com/PA/pa014-La_grande_Arch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0"/>
            <a:ext cx="46482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http://www.spirit-of-paris.com/wp-content/photos/paris/divers/tres_grande_bibliotheque_spirit_of_pari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bibliothèque</a:t>
            </a:r>
            <a:r>
              <a:rPr lang="en-US" dirty="0" smtClean="0"/>
              <a:t> à Paris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10 millions de </a:t>
            </a:r>
            <a:r>
              <a:rPr lang="en-US" dirty="0" err="1" smtClean="0">
                <a:solidFill>
                  <a:srgbClr val="FF0000"/>
                </a:solidFill>
              </a:rPr>
              <a:t>livres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err="1" smtClean="0">
                <a:solidFill>
                  <a:srgbClr val="FF0000"/>
                </a:solidFill>
              </a:rPr>
              <a:t>Construit</a:t>
            </a:r>
            <a:r>
              <a:rPr lang="en-US" dirty="0" smtClean="0">
                <a:solidFill>
                  <a:srgbClr val="FF0000"/>
                </a:solidFill>
              </a:rPr>
              <a:t> par </a:t>
            </a:r>
            <a:r>
              <a:rPr lang="en-US" dirty="0" err="1" smtClean="0">
                <a:solidFill>
                  <a:srgbClr val="FF0000"/>
                </a:solidFill>
              </a:rPr>
              <a:t>Mitterand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err="1" smtClean="0">
                <a:solidFill>
                  <a:srgbClr val="FF0000"/>
                </a:solidFill>
              </a:rPr>
              <a:t>Fondé</a:t>
            </a:r>
            <a:r>
              <a:rPr lang="en-US" dirty="0" smtClean="0">
                <a:solidFill>
                  <a:srgbClr val="FF0000"/>
                </a:solidFill>
              </a:rPr>
              <a:t> en 1368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En 1793 , </a:t>
            </a:r>
            <a:r>
              <a:rPr lang="en-US" dirty="0" err="1" smtClean="0">
                <a:solidFill>
                  <a:srgbClr val="FF0000"/>
                </a:solidFill>
              </a:rPr>
              <a:t>elle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est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devenue</a:t>
            </a:r>
            <a:r>
              <a:rPr lang="en-US" dirty="0" smtClean="0">
                <a:solidFill>
                  <a:srgbClr val="FF0000"/>
                </a:solidFill>
              </a:rPr>
              <a:t> la première </a:t>
            </a:r>
            <a:r>
              <a:rPr lang="en-US" dirty="0" err="1" smtClean="0">
                <a:solidFill>
                  <a:srgbClr val="FF0000"/>
                </a:solidFill>
              </a:rPr>
              <a:t>bibiliothèque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gratuite</a:t>
            </a:r>
            <a:r>
              <a:rPr lang="en-US" dirty="0" smtClean="0">
                <a:solidFill>
                  <a:srgbClr val="FF0000"/>
                </a:solidFill>
              </a:rPr>
              <a:t> au monde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3730" name="Picture 2" descr="http://france.org.sg/IMG/cache-500x375/HP007402_copie500-500x37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Page 233-The Arc de Triomph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5414" y="0"/>
            <a:ext cx="4711585" cy="6858000"/>
          </a:xfr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http://www.bloglifetime.com/images/blogs/11-2007/different-versions-of-the-mona-lis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71233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Fin!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800" dirty="0" smtClean="0"/>
              <a:t>« La popularité croissante du roi peut tenir à son attitude lors des sièges : il veille à ce que les villes prises ne soient pas pillées, et leurs habitants épargnés . »</a:t>
            </a:r>
          </a:p>
          <a:p>
            <a:r>
              <a:rPr lang="fr-FR" sz="2800" dirty="0" smtClean="0"/>
              <a:t>Henri I</a:t>
            </a:r>
            <a:r>
              <a:rPr lang="en-US" sz="2800" dirty="0" smtClean="0"/>
              <a:t>V </a:t>
            </a:r>
            <a:r>
              <a:rPr lang="en-US" sz="2800" dirty="0" err="1" smtClean="0"/>
              <a:t>était</a:t>
            </a:r>
            <a:r>
              <a:rPr lang="en-US" sz="2800" dirty="0" smtClean="0"/>
              <a:t> </a:t>
            </a:r>
            <a:r>
              <a:rPr lang="en-US" sz="2800" dirty="0" err="1" smtClean="0"/>
              <a:t>assassiné</a:t>
            </a:r>
            <a:r>
              <a:rPr lang="en-US" sz="2800" dirty="0" smtClean="0"/>
              <a:t> par un </a:t>
            </a:r>
            <a:r>
              <a:rPr lang="en-US" sz="2800" dirty="0" err="1" smtClean="0"/>
              <a:t>Catholique</a:t>
            </a:r>
            <a:r>
              <a:rPr lang="en-US" sz="2800" dirty="0" smtClean="0"/>
              <a:t> </a:t>
            </a:r>
            <a:r>
              <a:rPr lang="en-US" sz="2800" dirty="0" err="1" smtClean="0"/>
              <a:t>fanatique</a:t>
            </a:r>
            <a:endParaRPr lang="en-US" sz="2800" dirty="0" smtClean="0"/>
          </a:p>
          <a:p>
            <a:r>
              <a:rPr lang="en-US" sz="2800" dirty="0" smtClean="0"/>
              <a:t>Son </a:t>
            </a:r>
            <a:r>
              <a:rPr lang="en-US" sz="2800" dirty="0" err="1" smtClean="0"/>
              <a:t>fils</a:t>
            </a:r>
            <a:r>
              <a:rPr lang="en-US" sz="2800" dirty="0" smtClean="0"/>
              <a:t> </a:t>
            </a:r>
            <a:r>
              <a:rPr lang="en-US" sz="2800" dirty="0" err="1" smtClean="0"/>
              <a:t>était</a:t>
            </a:r>
            <a:r>
              <a:rPr lang="en-US" sz="2800" dirty="0" smtClean="0"/>
              <a:t> </a:t>
            </a:r>
            <a:r>
              <a:rPr lang="en-US" sz="2800" b="1" dirty="0" smtClean="0"/>
              <a:t>Louis XIII </a:t>
            </a:r>
            <a:r>
              <a:rPr lang="en-US" sz="2800" dirty="0" smtClean="0"/>
              <a:t>qui </a:t>
            </a:r>
            <a:r>
              <a:rPr lang="en-US" sz="2800" dirty="0" err="1" smtClean="0"/>
              <a:t>est</a:t>
            </a:r>
            <a:r>
              <a:rPr lang="en-US" sz="2800" dirty="0" smtClean="0"/>
              <a:t> </a:t>
            </a:r>
            <a:r>
              <a:rPr lang="en-US" sz="2800" dirty="0" err="1" smtClean="0"/>
              <a:t>devenu</a:t>
            </a:r>
            <a:r>
              <a:rPr lang="en-US" sz="2800" dirty="0" smtClean="0"/>
              <a:t> </a:t>
            </a:r>
            <a:r>
              <a:rPr lang="en-US" sz="2800" dirty="0" err="1" smtClean="0"/>
              <a:t>père</a:t>
            </a:r>
            <a:r>
              <a:rPr lang="en-US" sz="2800" dirty="0" smtClean="0"/>
              <a:t> de Louis XIV</a:t>
            </a:r>
            <a:endParaRPr lang="fr-FR" sz="2800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http://perso.magic.fr/desarbre/LouisXII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862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bp1.blogger.com/_03ybs48XTwI/ReqJgPcht1I/AAAAAAAAADY/yGcux3th1tM/s400/PICT048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700" dirty="0" smtClean="0"/>
              <a:t>“</a:t>
            </a:r>
            <a:r>
              <a:rPr lang="en-US" sz="2700" dirty="0" smtClean="0">
                <a:solidFill>
                  <a:schemeClr val="bg1"/>
                </a:solidFill>
              </a:rPr>
              <a:t>Il </a:t>
            </a:r>
            <a:r>
              <a:rPr lang="en-US" sz="2700" dirty="0" err="1" smtClean="0">
                <a:solidFill>
                  <a:schemeClr val="bg1"/>
                </a:solidFill>
              </a:rPr>
              <a:t>voulait</a:t>
            </a:r>
            <a:r>
              <a:rPr lang="en-US" sz="2700" dirty="0" smtClean="0">
                <a:solidFill>
                  <a:schemeClr val="bg1"/>
                </a:solidFill>
              </a:rPr>
              <a:t> </a:t>
            </a:r>
            <a:r>
              <a:rPr lang="en-US" sz="2700" dirty="0" err="1" smtClean="0">
                <a:solidFill>
                  <a:schemeClr val="bg1"/>
                </a:solidFill>
              </a:rPr>
              <a:t>que</a:t>
            </a:r>
            <a:r>
              <a:rPr lang="en-US" sz="2700" dirty="0" smtClean="0">
                <a:solidFill>
                  <a:schemeClr val="bg1"/>
                </a:solidFill>
              </a:rPr>
              <a:t> </a:t>
            </a:r>
            <a:r>
              <a:rPr lang="en-US" sz="2700" dirty="0" err="1" smtClean="0">
                <a:solidFill>
                  <a:schemeClr val="bg1"/>
                </a:solidFill>
              </a:rPr>
              <a:t>que</a:t>
            </a:r>
            <a:r>
              <a:rPr lang="en-US" sz="2700" dirty="0" smtClean="0">
                <a:solidFill>
                  <a:schemeClr val="bg1"/>
                </a:solidFill>
              </a:rPr>
              <a:t> </a:t>
            </a:r>
            <a:r>
              <a:rPr lang="en-US" sz="2700" dirty="0" err="1" smtClean="0">
                <a:solidFill>
                  <a:schemeClr val="bg1"/>
                </a:solidFill>
              </a:rPr>
              <a:t>tous</a:t>
            </a:r>
            <a:r>
              <a:rPr lang="en-US" sz="2700" dirty="0" smtClean="0">
                <a:solidFill>
                  <a:schemeClr val="bg1"/>
                </a:solidFill>
              </a:rPr>
              <a:t> les </a:t>
            </a:r>
            <a:r>
              <a:rPr lang="en-US" sz="2700" dirty="0" err="1" smtClean="0">
                <a:solidFill>
                  <a:schemeClr val="bg1"/>
                </a:solidFill>
              </a:rPr>
              <a:t>Français</a:t>
            </a:r>
            <a:r>
              <a:rPr lang="en-US" sz="2700" dirty="0" smtClean="0">
                <a:solidFill>
                  <a:schemeClr val="bg1"/>
                </a:solidFill>
              </a:rPr>
              <a:t> </a:t>
            </a:r>
            <a:r>
              <a:rPr lang="en-US" sz="2700" dirty="0" err="1" smtClean="0">
                <a:solidFill>
                  <a:schemeClr val="bg1"/>
                </a:solidFill>
              </a:rPr>
              <a:t>puissent</a:t>
            </a:r>
            <a:r>
              <a:rPr lang="en-US" sz="2700" dirty="0" smtClean="0">
                <a:solidFill>
                  <a:schemeClr val="bg1"/>
                </a:solidFill>
              </a:rPr>
              <a:t> manger la </a:t>
            </a:r>
            <a:r>
              <a:rPr lang="en-US" sz="2700" dirty="0" err="1" smtClean="0">
                <a:solidFill>
                  <a:schemeClr val="bg1"/>
                </a:solidFill>
              </a:rPr>
              <a:t>poule</a:t>
            </a:r>
            <a:r>
              <a:rPr lang="en-US" sz="2700" dirty="0" smtClean="0">
                <a:solidFill>
                  <a:schemeClr val="bg1"/>
                </a:solidFill>
              </a:rPr>
              <a:t> au pot le </a:t>
            </a:r>
            <a:r>
              <a:rPr lang="en-US" sz="2700" dirty="0" err="1" smtClean="0">
                <a:solidFill>
                  <a:schemeClr val="bg1"/>
                </a:solidFill>
              </a:rPr>
              <a:t>dimanche</a:t>
            </a:r>
            <a:r>
              <a:rPr lang="en-US" sz="2700" dirty="0" smtClean="0">
                <a:solidFill>
                  <a:schemeClr val="bg1"/>
                </a:solidFill>
              </a:rPr>
              <a:t>”.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« Depuis </a:t>
            </a:r>
            <a:r>
              <a:rPr lang="fr-FR" dirty="0">
                <a:solidFill>
                  <a:schemeClr val="bg1"/>
                </a:solidFill>
              </a:rPr>
              <a:t>1589, Henri de Navarre a ramené la paix et un début de </a:t>
            </a:r>
            <a:r>
              <a:rPr lang="fr-FR" dirty="0" err="1" smtClean="0">
                <a:solidFill>
                  <a:schemeClr val="bg1"/>
                </a:solidFill>
              </a:rPr>
              <a:t>prospérité.Il</a:t>
            </a:r>
            <a:r>
              <a:rPr lang="fr-FR" dirty="0" smtClean="0">
                <a:solidFill>
                  <a:schemeClr val="bg1"/>
                </a:solidFill>
              </a:rPr>
              <a:t> a </a:t>
            </a:r>
            <a:r>
              <a:rPr lang="fr-FR" dirty="0">
                <a:solidFill>
                  <a:schemeClr val="bg1"/>
                </a:solidFill>
              </a:rPr>
              <a:t>réussi à rétablir le calme dans le royaume. Mais ce n'est pas la paix que le pays conservera en souvenir dans le </a:t>
            </a:r>
            <a:r>
              <a:rPr lang="fr-FR" dirty="0" smtClean="0">
                <a:solidFill>
                  <a:schemeClr val="bg1"/>
                </a:solidFill>
              </a:rPr>
              <a:t>royaume.  </a:t>
            </a:r>
            <a:r>
              <a:rPr lang="fr-FR" dirty="0">
                <a:solidFill>
                  <a:schemeClr val="bg1"/>
                </a:solidFill>
              </a:rPr>
              <a:t>Pourquoi la poule au pot est-elle devenue quasi plat national ? Certainement parce qu'Henri IV est gascon et que pour ce natif de Pau, la poule au pot farcie est l'une des meilleures recettes </a:t>
            </a:r>
            <a:r>
              <a:rPr lang="fr-FR" dirty="0" smtClean="0">
                <a:solidFill>
                  <a:schemeClr val="bg1"/>
                </a:solidFill>
              </a:rPr>
              <a:t>locales. »</a:t>
            </a:r>
            <a:endParaRPr lang="fr-F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412750"/>
          </a:xfrm>
        </p:spPr>
        <p:txBody>
          <a:bodyPr/>
          <a:lstStyle/>
          <a:p>
            <a:r>
              <a:rPr lang="en-US" dirty="0" smtClean="0"/>
              <a:t>Louis XIV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0"/>
            <a:ext cx="2743200" cy="6705600"/>
          </a:xfrm>
        </p:spPr>
        <p:txBody>
          <a:bodyPr>
            <a:normAutofit fontScale="62500" lnSpcReduction="20000"/>
          </a:bodyPr>
          <a:lstStyle/>
          <a:p>
            <a:endParaRPr lang="en-US" sz="2600" dirty="0" smtClean="0"/>
          </a:p>
          <a:p>
            <a:endParaRPr lang="en-US" sz="2600" dirty="0" smtClean="0"/>
          </a:p>
          <a:p>
            <a:endParaRPr lang="en-US" sz="2600" dirty="0" smtClean="0"/>
          </a:p>
          <a:p>
            <a:r>
              <a:rPr lang="en-US" sz="3800" dirty="0" smtClean="0"/>
              <a:t>1638-1715</a:t>
            </a:r>
            <a:endParaRPr lang="en-US" sz="2600" dirty="0" smtClean="0"/>
          </a:p>
          <a:p>
            <a:endParaRPr lang="en-US" sz="2600" dirty="0" smtClean="0"/>
          </a:p>
          <a:p>
            <a:r>
              <a:rPr lang="en-US" sz="3200" dirty="0" smtClean="0"/>
              <a:t>Il a fait </a:t>
            </a:r>
            <a:r>
              <a:rPr lang="en-US" sz="3200" dirty="0" err="1" smtClean="0"/>
              <a:t>construire</a:t>
            </a:r>
            <a:r>
              <a:rPr lang="en-US" sz="3200" dirty="0" smtClean="0"/>
              <a:t> le </a:t>
            </a:r>
            <a:r>
              <a:rPr lang="en-US" sz="3200" dirty="0" err="1" smtClean="0"/>
              <a:t>palais</a:t>
            </a:r>
            <a:r>
              <a:rPr lang="en-US" sz="3200" dirty="0" smtClean="0"/>
              <a:t> de Versailles.</a:t>
            </a:r>
          </a:p>
          <a:p>
            <a:endParaRPr lang="en-US" sz="3200" dirty="0"/>
          </a:p>
          <a:p>
            <a:r>
              <a:rPr lang="en-US" sz="3200" dirty="0" smtClean="0"/>
              <a:t>“Le </a:t>
            </a:r>
            <a:r>
              <a:rPr lang="en-US" sz="3200" dirty="0" err="1" smtClean="0"/>
              <a:t>Roi</a:t>
            </a:r>
            <a:r>
              <a:rPr lang="en-US" sz="3200" dirty="0" smtClean="0"/>
              <a:t> Soleil”</a:t>
            </a:r>
            <a:endParaRPr lang="en-US" sz="3200" dirty="0"/>
          </a:p>
          <a:p>
            <a:endParaRPr lang="en-US" sz="3200" dirty="0"/>
          </a:p>
          <a:p>
            <a:r>
              <a:rPr lang="en-US" sz="3200" dirty="0" err="1" smtClean="0"/>
              <a:t>Reigné</a:t>
            </a:r>
            <a:r>
              <a:rPr lang="en-US" sz="3200" dirty="0" smtClean="0"/>
              <a:t> pour 72 </a:t>
            </a:r>
            <a:r>
              <a:rPr lang="en-US" sz="3200" dirty="0" err="1" smtClean="0"/>
              <a:t>ans</a:t>
            </a:r>
            <a:endParaRPr lang="en-US" sz="3200" dirty="0" smtClean="0"/>
          </a:p>
          <a:p>
            <a:endParaRPr lang="en-US" sz="3200" dirty="0"/>
          </a:p>
          <a:p>
            <a:r>
              <a:rPr lang="en-US" sz="3200" dirty="0" smtClean="0"/>
              <a:t>Il a </a:t>
            </a:r>
            <a:r>
              <a:rPr lang="en-US" sz="3200" dirty="0" err="1" smtClean="0"/>
              <a:t>renoncé</a:t>
            </a:r>
            <a:r>
              <a:rPr lang="en-US" sz="3200" dirty="0" smtClean="0"/>
              <a:t>  à </a:t>
            </a:r>
            <a:r>
              <a:rPr lang="en-US" sz="3200" dirty="0" err="1" smtClean="0"/>
              <a:t>l’Edit</a:t>
            </a:r>
            <a:r>
              <a:rPr lang="en-US" sz="3200" dirty="0" smtClean="0"/>
              <a:t> de Nantes et </a:t>
            </a:r>
            <a:r>
              <a:rPr lang="en-US" sz="3200" dirty="0" err="1" smtClean="0"/>
              <a:t>il</a:t>
            </a:r>
            <a:r>
              <a:rPr lang="en-US" sz="3200" dirty="0" smtClean="0"/>
              <a:t> a </a:t>
            </a:r>
            <a:r>
              <a:rPr lang="en-US" sz="3200" dirty="0" err="1" smtClean="0"/>
              <a:t>signé</a:t>
            </a:r>
            <a:r>
              <a:rPr lang="en-US" sz="3200" dirty="0" smtClean="0"/>
              <a:t> </a:t>
            </a:r>
            <a:r>
              <a:rPr lang="en-US" sz="3200" dirty="0" err="1" smtClean="0"/>
              <a:t>L’Edit</a:t>
            </a:r>
            <a:r>
              <a:rPr lang="en-US" sz="3200" dirty="0" smtClean="0"/>
              <a:t> de Fontainebleau qui a </a:t>
            </a:r>
            <a:r>
              <a:rPr lang="en-US" sz="3200" dirty="0" err="1" smtClean="0"/>
              <a:t>forcé</a:t>
            </a:r>
            <a:r>
              <a:rPr lang="en-US" sz="3200" dirty="0" smtClean="0"/>
              <a:t> les Protestants (les Huguenots) de se </a:t>
            </a:r>
            <a:r>
              <a:rPr lang="en-US" sz="3200" dirty="0" err="1" smtClean="0"/>
              <a:t>convertir</a:t>
            </a:r>
            <a:r>
              <a:rPr lang="en-US" sz="3200" dirty="0" smtClean="0"/>
              <a:t> au </a:t>
            </a:r>
            <a:r>
              <a:rPr lang="en-US" sz="3200" dirty="0" err="1" smtClean="0"/>
              <a:t>Catholicisme</a:t>
            </a:r>
            <a:r>
              <a:rPr lang="en-US" sz="3200" dirty="0" smtClean="0"/>
              <a:t>.  Beaucoup </a:t>
            </a:r>
            <a:r>
              <a:rPr lang="en-US" sz="3200" dirty="0" err="1" smtClean="0"/>
              <a:t>d’Huguenots</a:t>
            </a:r>
            <a:r>
              <a:rPr lang="en-US" sz="3200" dirty="0" smtClean="0"/>
              <a:t> se </a:t>
            </a:r>
            <a:r>
              <a:rPr lang="en-US" sz="3200" dirty="0" err="1" smtClean="0"/>
              <a:t>sont</a:t>
            </a:r>
            <a:r>
              <a:rPr lang="en-US" sz="3200" dirty="0" smtClean="0"/>
              <a:t> </a:t>
            </a:r>
            <a:r>
              <a:rPr lang="en-US" sz="3200" dirty="0" err="1" smtClean="0"/>
              <a:t>enfuis</a:t>
            </a:r>
            <a:r>
              <a:rPr lang="en-US" sz="3200" dirty="0" smtClean="0"/>
              <a:t>.</a:t>
            </a:r>
          </a:p>
          <a:p>
            <a:r>
              <a:rPr lang="en-US" sz="3200" dirty="0" smtClean="0"/>
              <a:t>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4098" name="Picture 2" descr="Louis XIV (1638–1715), by Hyacinthe Rigaud (1701)">
            <a:hlinkClick r:id="rId2" tooltip="Louis XIV (1638–1715), by Hyacinthe Rigaud (1701)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40162" y="-67055"/>
            <a:ext cx="5303838" cy="69250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erial versaill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83360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8" name="Picture 4" descr="http://versailles3d.commondatastorage.googleapis.com/au-cours-des-siecles/illustration/fullscreen/2005-200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8188"/>
            <a:ext cx="9144000" cy="6071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911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5880"/>
            <a:ext cx="9144000" cy="6969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Révolution</a:t>
            </a:r>
            <a:r>
              <a:rPr lang="en-US" dirty="0" smtClean="0"/>
              <a:t> </a:t>
            </a:r>
            <a:r>
              <a:rPr lang="en-US" dirty="0" err="1" smtClean="0"/>
              <a:t>Française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Les </a:t>
            </a:r>
            <a:r>
              <a:rPr lang="en-US" dirty="0" err="1" smtClean="0"/>
              <a:t>Parisiens</a:t>
            </a:r>
            <a:r>
              <a:rPr lang="en-US" dirty="0" smtClean="0"/>
              <a:t> </a:t>
            </a:r>
            <a:r>
              <a:rPr lang="en-US" dirty="0" err="1" smtClean="0"/>
              <a:t>ont</a:t>
            </a:r>
            <a:r>
              <a:rPr lang="en-US" dirty="0" smtClean="0"/>
              <a:t> </a:t>
            </a:r>
            <a:r>
              <a:rPr lang="en-US" dirty="0" err="1" smtClean="0"/>
              <a:t>attaqué</a:t>
            </a:r>
            <a:r>
              <a:rPr lang="en-US" dirty="0" smtClean="0"/>
              <a:t> le prison de la Bastille le 14 </a:t>
            </a:r>
            <a:r>
              <a:rPr lang="en-US" dirty="0" err="1" smtClean="0"/>
              <a:t>juillet</a:t>
            </a:r>
            <a:r>
              <a:rPr lang="en-US" dirty="0" smtClean="0"/>
              <a:t>, 1789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L’exécution</a:t>
            </a:r>
            <a:r>
              <a:rPr lang="en-US" dirty="0" smtClean="0"/>
              <a:t> de Louis XVI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library.thinkquest.org/TQ0312282/Countries/France%20flag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Le </a:t>
            </a:r>
            <a:r>
              <a:rPr lang="en-US" sz="4000" dirty="0" err="1" smtClean="0"/>
              <a:t>patrimoine</a:t>
            </a:r>
            <a:r>
              <a:rPr lang="en-US" sz="4000" dirty="0" smtClean="0"/>
              <a:t> </a:t>
            </a:r>
            <a:r>
              <a:rPr lang="en-US" sz="4000" dirty="0" err="1" smtClean="0"/>
              <a:t>inclut</a:t>
            </a:r>
            <a:r>
              <a:rPr lang="en-US" sz="4000" dirty="0" smtClean="0"/>
              <a:t> les monuments, les oeuvres </a:t>
            </a:r>
            <a:r>
              <a:rPr lang="en-US" sz="4000" dirty="0" err="1" smtClean="0"/>
              <a:t>artistiques</a:t>
            </a:r>
            <a:r>
              <a:rPr lang="en-US" sz="4000" dirty="0"/>
              <a:t> </a:t>
            </a:r>
            <a:r>
              <a:rPr lang="en-US" sz="4000" dirty="0" smtClean="0"/>
              <a:t>et </a:t>
            </a:r>
            <a:r>
              <a:rPr lang="en-US" sz="4000" dirty="0" err="1" smtClean="0"/>
              <a:t>littéraires</a:t>
            </a:r>
            <a:r>
              <a:rPr lang="en-US" sz="4000" dirty="0" smtClean="0"/>
              <a:t>, les </a:t>
            </a:r>
            <a:r>
              <a:rPr lang="en-US" sz="4000" dirty="0" err="1" smtClean="0"/>
              <a:t>grands</a:t>
            </a:r>
            <a:r>
              <a:rPr lang="en-US" sz="4000" dirty="0" smtClean="0"/>
              <a:t> moments de </a:t>
            </a:r>
            <a:r>
              <a:rPr lang="en-US" sz="4000" dirty="0" err="1" smtClean="0"/>
              <a:t>l’histoire</a:t>
            </a:r>
            <a:r>
              <a:rPr lang="en-US" sz="4000" dirty="0" smtClean="0"/>
              <a:t>, les </a:t>
            </a:r>
            <a:r>
              <a:rPr lang="en-US" sz="4000" dirty="0" err="1" smtClean="0"/>
              <a:t>paysages</a:t>
            </a:r>
            <a:r>
              <a:rPr lang="en-US" sz="4000" dirty="0" smtClean="0"/>
              <a:t> etc.</a:t>
            </a:r>
          </a:p>
          <a:p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Marie Antoinette </a:t>
            </a:r>
            <a:r>
              <a:rPr lang="en-US" dirty="0" err="1" smtClean="0">
                <a:solidFill>
                  <a:srgbClr val="FF0000"/>
                </a:solidFill>
              </a:rPr>
              <a:t>avant</a:t>
            </a:r>
            <a:r>
              <a:rPr lang="en-US" dirty="0" smtClean="0">
                <a:solidFill>
                  <a:srgbClr val="FF0000"/>
                </a:solidFill>
              </a:rPr>
              <a:t> son </a:t>
            </a:r>
            <a:r>
              <a:rPr lang="en-US" dirty="0" err="1" smtClean="0">
                <a:solidFill>
                  <a:srgbClr val="FF0000"/>
                </a:solidFill>
              </a:rPr>
              <a:t>exécution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488950"/>
          </a:xfrm>
        </p:spPr>
        <p:txBody>
          <a:bodyPr/>
          <a:lstStyle/>
          <a:p>
            <a:r>
              <a:rPr lang="en-US" dirty="0" err="1" smtClean="0"/>
              <a:t>Napoléon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685800"/>
            <a:ext cx="3008313" cy="5943600"/>
          </a:xfrm>
        </p:spPr>
        <p:txBody>
          <a:bodyPr>
            <a:noAutofit/>
          </a:bodyPr>
          <a:lstStyle/>
          <a:p>
            <a:r>
              <a:rPr lang="en-US" sz="1800" dirty="0" smtClean="0"/>
              <a:t>1769-1821</a:t>
            </a:r>
          </a:p>
          <a:p>
            <a:r>
              <a:rPr lang="en-US" sz="1800" dirty="0" smtClean="0"/>
              <a:t>A </a:t>
            </a:r>
            <a:r>
              <a:rPr lang="en-US" sz="1800" dirty="0" err="1" smtClean="0"/>
              <a:t>eu</a:t>
            </a:r>
            <a:r>
              <a:rPr lang="en-US" sz="1800" dirty="0" smtClean="0"/>
              <a:t> </a:t>
            </a:r>
            <a:r>
              <a:rPr lang="en-US" sz="1800" dirty="0" err="1" smtClean="0"/>
              <a:t>une</a:t>
            </a:r>
            <a:r>
              <a:rPr lang="en-US" sz="1800" dirty="0" smtClean="0"/>
              <a:t> </a:t>
            </a:r>
            <a:r>
              <a:rPr lang="en-US" sz="1800" dirty="0" err="1" smtClean="0"/>
              <a:t>grande</a:t>
            </a:r>
            <a:r>
              <a:rPr lang="en-US" sz="1800" dirty="0" smtClean="0"/>
              <a:t> influence </a:t>
            </a:r>
            <a:r>
              <a:rPr lang="en-US" sz="1800" dirty="0" err="1" smtClean="0"/>
              <a:t>sur</a:t>
            </a:r>
            <a:r>
              <a:rPr lang="en-US" sz="1800" dirty="0" smtClean="0"/>
              <a:t> </a:t>
            </a:r>
            <a:r>
              <a:rPr lang="en-US" sz="1800" dirty="0" err="1" smtClean="0"/>
              <a:t>l’histoire</a:t>
            </a:r>
            <a:r>
              <a:rPr lang="en-US" sz="1800" dirty="0" smtClean="0"/>
              <a:t> de </a:t>
            </a:r>
            <a:r>
              <a:rPr lang="en-US" sz="1800" dirty="0" err="1" smtClean="0"/>
              <a:t>l’Europe</a:t>
            </a:r>
            <a:endParaRPr lang="en-US" sz="1800" dirty="0" smtClean="0"/>
          </a:p>
          <a:p>
            <a:r>
              <a:rPr lang="en-US" sz="1800" dirty="0" err="1" smtClean="0"/>
              <a:t>Né</a:t>
            </a:r>
            <a:r>
              <a:rPr lang="en-US" sz="1800" dirty="0" smtClean="0"/>
              <a:t> en Corse</a:t>
            </a:r>
          </a:p>
          <a:p>
            <a:endParaRPr lang="en-US" sz="1800" dirty="0" smtClean="0"/>
          </a:p>
          <a:p>
            <a:r>
              <a:rPr lang="en-US" sz="1800" dirty="0" err="1" smtClean="0"/>
              <a:t>S’est</a:t>
            </a:r>
            <a:r>
              <a:rPr lang="en-US" sz="1800" dirty="0" smtClean="0"/>
              <a:t> </a:t>
            </a:r>
            <a:r>
              <a:rPr lang="en-US" sz="1800" dirty="0" err="1" smtClean="0"/>
              <a:t>couronné</a:t>
            </a:r>
            <a:r>
              <a:rPr lang="en-US" sz="1800" dirty="0" smtClean="0"/>
              <a:t> </a:t>
            </a:r>
            <a:r>
              <a:rPr lang="en-US" sz="1800" dirty="0" err="1" smtClean="0"/>
              <a:t>empereur</a:t>
            </a:r>
            <a:r>
              <a:rPr lang="en-US" sz="1800" dirty="0" smtClean="0"/>
              <a:t> en 1804</a:t>
            </a:r>
          </a:p>
          <a:p>
            <a:endParaRPr lang="en-US" sz="1800" dirty="0" smtClean="0"/>
          </a:p>
          <a:p>
            <a:r>
              <a:rPr lang="en-US" sz="1800" dirty="0" err="1" smtClean="0"/>
              <a:t>S’est</a:t>
            </a:r>
            <a:r>
              <a:rPr lang="en-US" sz="1800" dirty="0" smtClean="0"/>
              <a:t> </a:t>
            </a:r>
            <a:r>
              <a:rPr lang="en-US" sz="1800" dirty="0" err="1" smtClean="0"/>
              <a:t>marié</a:t>
            </a:r>
            <a:r>
              <a:rPr lang="en-US" sz="1800" dirty="0" smtClean="0"/>
              <a:t> avec </a:t>
            </a:r>
            <a:r>
              <a:rPr lang="en-US" sz="1800" dirty="0" err="1" smtClean="0"/>
              <a:t>Joséphine</a:t>
            </a:r>
            <a:r>
              <a:rPr lang="en-US" sz="1800" dirty="0" smtClean="0"/>
              <a:t> de Beauharnais et </a:t>
            </a:r>
            <a:r>
              <a:rPr lang="en-US" sz="1800" dirty="0" err="1" smtClean="0"/>
              <a:t>ensuite</a:t>
            </a:r>
            <a:r>
              <a:rPr lang="en-US" sz="1800" dirty="0" smtClean="0"/>
              <a:t> Marie-Louise, </a:t>
            </a:r>
            <a:r>
              <a:rPr lang="en-US" sz="1800" dirty="0" err="1" smtClean="0"/>
              <a:t>une</a:t>
            </a:r>
            <a:r>
              <a:rPr lang="en-US" sz="1800" dirty="0" smtClean="0"/>
              <a:t> </a:t>
            </a:r>
            <a:r>
              <a:rPr lang="en-US" sz="1800" dirty="0" err="1" smtClean="0"/>
              <a:t>princesse</a:t>
            </a:r>
            <a:r>
              <a:rPr lang="en-US" sz="1800" dirty="0" smtClean="0"/>
              <a:t> </a:t>
            </a:r>
            <a:r>
              <a:rPr lang="en-US" sz="1800" dirty="0" err="1" smtClean="0"/>
              <a:t>autrichienne</a:t>
            </a:r>
            <a:endParaRPr lang="en-US" sz="1800" dirty="0" smtClean="0"/>
          </a:p>
          <a:p>
            <a:endParaRPr lang="en-US" sz="1800" dirty="0" smtClean="0"/>
          </a:p>
          <a:p>
            <a:r>
              <a:rPr lang="en-US" sz="1800" dirty="0" smtClean="0"/>
              <a:t>A </a:t>
            </a:r>
            <a:r>
              <a:rPr lang="en-US" sz="1800" dirty="0" err="1" smtClean="0"/>
              <a:t>établi</a:t>
            </a:r>
            <a:r>
              <a:rPr lang="en-US" sz="1800" dirty="0" smtClean="0"/>
              <a:t>  le Code Napoleon (des </a:t>
            </a:r>
            <a:r>
              <a:rPr lang="en-US" sz="1800" dirty="0" err="1" smtClean="0"/>
              <a:t>lois</a:t>
            </a:r>
            <a:r>
              <a:rPr lang="en-US" sz="1800" dirty="0" smtClean="0"/>
              <a:t>)</a:t>
            </a:r>
          </a:p>
          <a:p>
            <a:endParaRPr lang="en-US" sz="1800" dirty="0" smtClean="0"/>
          </a:p>
          <a:p>
            <a:r>
              <a:rPr lang="en-US" sz="1800" dirty="0" smtClean="0"/>
              <a:t>Mort de cancer de </a:t>
            </a:r>
            <a:r>
              <a:rPr lang="en-US" sz="1800" dirty="0" err="1" smtClean="0"/>
              <a:t>l’estomac</a:t>
            </a:r>
            <a:r>
              <a:rPr lang="en-US" sz="1800" dirty="0" smtClean="0"/>
              <a:t> (pas </a:t>
            </a:r>
            <a:r>
              <a:rPr lang="en-US" sz="1800" dirty="0" err="1" smtClean="0"/>
              <a:t>empoisonné</a:t>
            </a:r>
            <a:r>
              <a:rPr lang="en-US" sz="1800" dirty="0" smtClean="0"/>
              <a:t> par les </a:t>
            </a:r>
            <a:r>
              <a:rPr lang="en-US" sz="1800" dirty="0" err="1" smtClean="0"/>
              <a:t>Anglais</a:t>
            </a:r>
            <a:endParaRPr lang="en-US" sz="18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35392" y="0"/>
            <a:ext cx="520860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Après Napoléon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La Restoration des Bourbons 1814-1830:</a:t>
            </a:r>
          </a:p>
          <a:p>
            <a:pPr marL="0" indent="0">
              <a:buNone/>
            </a:pPr>
            <a:r>
              <a:rPr lang="en-US" dirty="0" smtClean="0"/>
              <a:t>Louis XVIII et Charles X (frères de Louis XVI)</a:t>
            </a:r>
          </a:p>
          <a:p>
            <a:r>
              <a:rPr lang="en-US" dirty="0" smtClean="0"/>
              <a:t>La </a:t>
            </a:r>
            <a:r>
              <a:rPr lang="en-US" dirty="0" err="1" smtClean="0"/>
              <a:t>Révolution</a:t>
            </a:r>
            <a:r>
              <a:rPr lang="en-US" dirty="0" smtClean="0"/>
              <a:t> de </a:t>
            </a:r>
            <a:r>
              <a:rPr lang="en-US" dirty="0" err="1" smtClean="0"/>
              <a:t>juillet</a:t>
            </a:r>
            <a:r>
              <a:rPr lang="en-US" dirty="0" smtClean="0"/>
              <a:t>:  </a:t>
            </a:r>
            <a:r>
              <a:rPr lang="en-US" dirty="0" err="1" smtClean="0"/>
              <a:t>Roi</a:t>
            </a:r>
            <a:r>
              <a:rPr lang="en-US" dirty="0" smtClean="0"/>
              <a:t> Louis-Philippe (</a:t>
            </a:r>
            <a:r>
              <a:rPr lang="en-US" dirty="0" err="1" smtClean="0"/>
              <a:t>il</a:t>
            </a:r>
            <a:r>
              <a:rPr lang="en-US" dirty="0" smtClean="0"/>
              <a:t> a </a:t>
            </a:r>
            <a:r>
              <a:rPr lang="en-US" dirty="0" err="1" smtClean="0"/>
              <a:t>abdiqué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1848</a:t>
            </a:r>
          </a:p>
          <a:p>
            <a:r>
              <a:rPr lang="en-US" dirty="0" smtClean="0"/>
              <a:t>2e </a:t>
            </a:r>
            <a:r>
              <a:rPr lang="en-US" dirty="0" err="1" smtClean="0"/>
              <a:t>République</a:t>
            </a:r>
            <a:r>
              <a:rPr lang="en-US" dirty="0" smtClean="0"/>
              <a:t>: 1848-52</a:t>
            </a:r>
          </a:p>
          <a:p>
            <a:r>
              <a:rPr lang="en-US" dirty="0" smtClean="0"/>
              <a:t>Louis Napoléon (Napoléon III): 1852-71</a:t>
            </a:r>
          </a:p>
          <a:p>
            <a:r>
              <a:rPr lang="en-US" dirty="0" smtClean="0"/>
              <a:t>3e </a:t>
            </a:r>
            <a:r>
              <a:rPr lang="en-US" dirty="0" err="1" smtClean="0"/>
              <a:t>République</a:t>
            </a:r>
            <a:r>
              <a:rPr lang="en-US" dirty="0" smtClean="0"/>
              <a:t>: 1871</a:t>
            </a:r>
          </a:p>
          <a:p>
            <a:r>
              <a:rPr lang="en-US" dirty="0" smtClean="0"/>
              <a:t>4e</a:t>
            </a:r>
            <a:r>
              <a:rPr lang="en-US" dirty="0"/>
              <a:t> </a:t>
            </a:r>
            <a:r>
              <a:rPr lang="en-US" dirty="0" err="1"/>
              <a:t>République</a:t>
            </a:r>
            <a:r>
              <a:rPr lang="en-US" dirty="0" smtClean="0"/>
              <a:t>:  1946</a:t>
            </a:r>
          </a:p>
          <a:p>
            <a:r>
              <a:rPr lang="en-US" dirty="0" smtClean="0"/>
              <a:t>5e </a:t>
            </a:r>
            <a:r>
              <a:rPr lang="en-US" dirty="0" err="1"/>
              <a:t>République</a:t>
            </a:r>
            <a:r>
              <a:rPr lang="en-US" dirty="0" smtClean="0"/>
              <a:t>:  1958-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67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L’Union</a:t>
            </a:r>
            <a:r>
              <a:rPr lang="en-US" dirty="0" smtClean="0"/>
              <a:t> </a:t>
            </a:r>
            <a:r>
              <a:rPr lang="en-US" dirty="0" err="1" smtClean="0"/>
              <a:t>Européene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 France fait </a:t>
            </a:r>
            <a:r>
              <a:rPr lang="en-US" dirty="0" err="1" smtClean="0"/>
              <a:t>partie</a:t>
            </a:r>
            <a:r>
              <a:rPr lang="en-US" dirty="0" smtClean="0"/>
              <a:t> de </a:t>
            </a:r>
            <a:r>
              <a:rPr lang="en-US" dirty="0" err="1" smtClean="0"/>
              <a:t>l’union</a:t>
            </a:r>
            <a:r>
              <a:rPr lang="en-US" dirty="0" smtClean="0"/>
              <a:t> </a:t>
            </a:r>
            <a:r>
              <a:rPr lang="en-US" dirty="0" err="1" smtClean="0"/>
              <a:t>depuis</a:t>
            </a:r>
            <a:r>
              <a:rPr lang="en-US" dirty="0" smtClean="0"/>
              <a:t> 1993.</a:t>
            </a:r>
          </a:p>
          <a:p>
            <a:r>
              <a:rPr lang="en-US" dirty="0" smtClean="0"/>
              <a:t>Presque 500 millions de </a:t>
            </a:r>
            <a:r>
              <a:rPr lang="en-US" dirty="0" err="1" smtClean="0"/>
              <a:t>citoyens</a:t>
            </a:r>
            <a:endParaRPr lang="en-US" dirty="0"/>
          </a:p>
        </p:txBody>
      </p:sp>
      <p:pic>
        <p:nvPicPr>
          <p:cNvPr id="1026" name="Picture 2" descr="Map of 28 EU countries as of October 20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664451"/>
            <a:ext cx="5397250" cy="416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2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 </a:t>
            </a:r>
            <a:r>
              <a:rPr lang="en-US" dirty="0" err="1" smtClean="0"/>
              <a:t>Paysages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Les </a:t>
            </a:r>
            <a:r>
              <a:rPr lang="en-US" dirty="0" err="1" smtClean="0"/>
              <a:t>paysages</a:t>
            </a:r>
            <a:r>
              <a:rPr lang="en-US" dirty="0" smtClean="0"/>
              <a:t> de la “</a:t>
            </a:r>
            <a:r>
              <a:rPr lang="en-US" dirty="0" err="1" smtClean="0"/>
              <a:t>douce</a:t>
            </a:r>
            <a:r>
              <a:rPr lang="en-US" dirty="0" smtClean="0"/>
              <a:t>” France </a:t>
            </a:r>
            <a:r>
              <a:rPr lang="en-US" dirty="0" err="1" smtClean="0"/>
              <a:t>sont</a:t>
            </a:r>
            <a:r>
              <a:rPr lang="en-US" dirty="0" smtClean="0"/>
              <a:t> </a:t>
            </a:r>
            <a:r>
              <a:rPr lang="en-US" dirty="0" err="1" smtClean="0"/>
              <a:t>très</a:t>
            </a:r>
            <a:r>
              <a:rPr lang="en-US" dirty="0" smtClean="0"/>
              <a:t> </a:t>
            </a:r>
            <a:r>
              <a:rPr lang="en-US" dirty="0" err="1" smtClean="0"/>
              <a:t>chers</a:t>
            </a:r>
            <a:r>
              <a:rPr lang="en-US" dirty="0" smtClean="0"/>
              <a:t> aux </a:t>
            </a:r>
            <a:r>
              <a:rPr lang="en-US" dirty="0" err="1" smtClean="0"/>
              <a:t>Français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842" name="Picture 2" descr="http://svptours.com/wp-content/uploads/2012/10/MapProvence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"/>
            <a:ext cx="6548938" cy="683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5642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brittany-ferries.co.uk/media/12923/aerial-view-of-nimes-and-its-amphitheatre-languedoc-roussillon/tourismcarousel/aerial-view-of-nimes-and-its-amphitheatre-languedoc-roussill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924800" cy="687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Nîmes</a:t>
            </a:r>
            <a:r>
              <a:rPr lang="en-US" dirty="0" smtClean="0">
                <a:solidFill>
                  <a:srgbClr val="FF0000"/>
                </a:solidFill>
              </a:rPr>
              <a:t>	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17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Avignon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http://whc.unesco.org/uploads/thumbs/site_0228_0001-750-0-201511041328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0" y="2514600"/>
            <a:ext cx="9144429" cy="3413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927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Gorges du Verdon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https://i.ytimg.com/vi/fH6Be3DHvlg/maxresdefaul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5400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12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L’histoire</a:t>
            </a:r>
            <a:r>
              <a:rPr lang="en-US" dirty="0" smtClean="0"/>
              <a:t> de la France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Vercingétorix</a:t>
            </a:r>
            <a:r>
              <a:rPr lang="en-US" dirty="0" smtClean="0"/>
              <a:t> a </a:t>
            </a:r>
            <a:r>
              <a:rPr lang="en-US" dirty="0" err="1" smtClean="0"/>
              <a:t>lutté</a:t>
            </a:r>
            <a:r>
              <a:rPr lang="en-US" dirty="0" smtClean="0"/>
              <a:t> </a:t>
            </a:r>
            <a:r>
              <a:rPr lang="en-US" dirty="0" err="1" smtClean="0"/>
              <a:t>contre</a:t>
            </a:r>
            <a:r>
              <a:rPr lang="en-US" dirty="0" smtClean="0"/>
              <a:t> César et les Romains.</a:t>
            </a:r>
            <a:endParaRPr lang="en-US" dirty="0"/>
          </a:p>
        </p:txBody>
      </p:sp>
      <p:pic>
        <p:nvPicPr>
          <p:cNvPr id="16386" name="Picture 2" descr="http://www.the-romans.co.uk/gallery3/bigimages/12.vercingetorix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3201" y="2209546"/>
            <a:ext cx="5129882" cy="4648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http://www.moustiers.eu/IMG/jpg/gorges-02_O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8084"/>
            <a:ext cx="9144000" cy="609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864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 </a:t>
            </a:r>
            <a:r>
              <a:rPr lang="en-US" dirty="0" err="1" smtClean="0"/>
              <a:t>Baux</a:t>
            </a:r>
            <a:r>
              <a:rPr lang="en-US" dirty="0" smtClean="0"/>
              <a:t> de Provence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https://i.ytimg.com/vi/xti3trWv1kg/maxresdefaul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486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rivesduloup.com/camping-alpes-maritimes/camping-gourd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52" y="731837"/>
            <a:ext cx="9158715" cy="612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34962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Gourdon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33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media-cdn.tripadvisor.com/media/photo-s/01/7a/c7/d8/gord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6"/>
            <a:ext cx="9144000" cy="684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Gordes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37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nssrivieraholidays.co.uk/wp-content/uploads/2012/01/Streets-st-pau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0"/>
            <a:ext cx="7848600" cy="688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Saint-Paul-de-</a:t>
            </a:r>
            <a:r>
              <a:rPr lang="en-US" dirty="0" err="1" smtClean="0">
                <a:solidFill>
                  <a:srgbClr val="FF0000"/>
                </a:solidFill>
              </a:rPr>
              <a:t>Vence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64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Marseille</a:t>
            </a:r>
            <a:endParaRPr lang="en-US" dirty="0"/>
          </a:p>
        </p:txBody>
      </p:sp>
      <p:pic>
        <p:nvPicPr>
          <p:cNvPr id="2050" name="Picture 2" descr="https://images.trvl-media.com/media/content/shared/images/travelguides/destination/179895/Marseille-5904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205" y="1674874"/>
            <a:ext cx="9223205" cy="518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004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vacationadvice101.com/wp-content/uploads/2013/06/antibes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185"/>
            <a:ext cx="9171881" cy="669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Antibes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37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ttp://i.telegraph.co.uk/multimedia/archive/01909/nice-beach_1909152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2" y="1117156"/>
            <a:ext cx="9128078" cy="571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97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1.bp.blogspot.com/-FcCR1xRYAkY/U4wtzj0RXqI/AAAAAAAACPA/bWeWuC9_Eaw/s1600/cassis-po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722738"/>
            <a:ext cx="9194991" cy="612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77462"/>
          </a:xfrm>
        </p:spPr>
        <p:txBody>
          <a:bodyPr>
            <a:normAutofit/>
          </a:bodyPr>
          <a:lstStyle/>
          <a:p>
            <a:r>
              <a:rPr lang="en-US" dirty="0" smtClean="0"/>
              <a:t>Cassis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40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hotel-st-louis.com/blog/wp-content/uploads/2014/04/75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123"/>
            <a:ext cx="9144000" cy="6865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 </a:t>
            </a:r>
            <a:r>
              <a:rPr lang="en-US" dirty="0" err="1" smtClean="0"/>
              <a:t>Calanques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86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Image result for vercingetori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580" y="-37373"/>
            <a:ext cx="4601095" cy="689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33060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https://s.iha.com/00112230126/Cassis-Calanque-of-in-vau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849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http://photos.tourisme-en-france.com/petitesregions/paca/marseillais/1_calanqu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5" y="863198"/>
            <a:ext cx="9129215" cy="490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2103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www.azurtourguide.co.uk/wp-content/uploads/2015/05/Ez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270238" cy="6180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Eze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1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www.montecarlo-swimming.org/images/Monac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00" y="274638"/>
            <a:ext cx="9272341" cy="658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Monaco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26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 </a:t>
            </a:r>
            <a:r>
              <a:rPr lang="en-US" dirty="0" err="1" smtClean="0"/>
              <a:t>sud-ouest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866" name="Picture 2" descr="http://www.french-surveys.com/image_map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1440384"/>
            <a:ext cx="7239000" cy="545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012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i.imgur.com/l5Xf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205" y="1"/>
            <a:ext cx="92117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Dune de </a:t>
            </a:r>
            <a:r>
              <a:rPr lang="en-US" dirty="0" err="1" smtClean="0"/>
              <a:t>Pyla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40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Bordeaux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 descr="http://www.bordeaux-tourism.co.uk/var/ezwebin_site/storage/images/media/images/ebd2015/ebd2015-home-win/400014-3-fre-FR/EBD2015-Home-Win_format_1140x5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10330"/>
            <a:ext cx="9249999" cy="410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73715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Carcassonne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 descr="https://www.renfe-sncf.com/rw-en/PublishingImages/landing/carcassonne-weekend/carcassonne_weekend_porta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133600"/>
            <a:ext cx="9134863" cy="4699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85612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 descr="http://www.creme-de-languedoc.com/_images/tourism/carcassonne/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2" y="1981201"/>
            <a:ext cx="9127443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6168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1364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Beynac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Charlemagne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None/>
            </a:pP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747-814</a:t>
            </a:r>
          </a:p>
          <a:p>
            <a:endParaRPr lang="en-US" sz="2800" dirty="0" smtClean="0"/>
          </a:p>
          <a:p>
            <a:r>
              <a:rPr lang="en-US" sz="2800" dirty="0" err="1" smtClean="0"/>
              <a:t>Cet</a:t>
            </a:r>
            <a:r>
              <a:rPr lang="en-US" sz="2800" dirty="0" smtClean="0"/>
              <a:t> </a:t>
            </a:r>
            <a:r>
              <a:rPr lang="en-US" sz="2800" dirty="0" err="1" smtClean="0"/>
              <a:t>empereur</a:t>
            </a:r>
            <a:r>
              <a:rPr lang="en-US" sz="2800" dirty="0" smtClean="0"/>
              <a:t> a </a:t>
            </a:r>
            <a:r>
              <a:rPr lang="en-US" sz="2800" dirty="0" err="1" smtClean="0"/>
              <a:t>créé</a:t>
            </a:r>
            <a:r>
              <a:rPr lang="en-US" sz="2800" dirty="0" smtClean="0"/>
              <a:t> les </a:t>
            </a:r>
            <a:r>
              <a:rPr lang="en-US" sz="2800" dirty="0" err="1" smtClean="0"/>
              <a:t>écoles</a:t>
            </a:r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err="1" smtClean="0"/>
              <a:t>Roi</a:t>
            </a:r>
            <a:r>
              <a:rPr lang="en-US" sz="2800" dirty="0" smtClean="0"/>
              <a:t> des Francs et </a:t>
            </a:r>
            <a:r>
              <a:rPr lang="en-US" sz="2800" dirty="0" err="1" smtClean="0"/>
              <a:t>empéreur</a:t>
            </a:r>
            <a:endParaRPr lang="en-US" sz="2800" dirty="0" smtClean="0"/>
          </a:p>
          <a:p>
            <a:r>
              <a:rPr lang="fr-FR" sz="2800" dirty="0" smtClean="0"/>
              <a:t>peut être considéré comme le « Père de l'</a:t>
            </a:r>
            <a:r>
              <a:rPr lang="fr-FR" sz="2800" dirty="0" smtClean="0">
                <a:hlinkClick r:id="rId2" tooltip="Europe"/>
              </a:rPr>
              <a:t>Europe</a:t>
            </a:r>
            <a:r>
              <a:rPr lang="fr-FR" sz="2800" dirty="0" smtClean="0"/>
              <a:t> » </a:t>
            </a:r>
            <a:endParaRPr lang="en-US" sz="2800" dirty="0"/>
          </a:p>
        </p:txBody>
      </p:sp>
      <p:pic>
        <p:nvPicPr>
          <p:cNvPr id="15362" name="Picture 2" descr="http://bitsofnews.com/images/graphics/charlemagne_bust_lar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7601" y="0"/>
            <a:ext cx="5467984" cy="6934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www.garethkirklandphotography.com/watermark.php?id=1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23" y="759133"/>
            <a:ext cx="9189245" cy="612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59133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La Roque </a:t>
            </a:r>
            <a:r>
              <a:rPr lang="en-US" dirty="0" err="1" smtClean="0">
                <a:solidFill>
                  <a:srgbClr val="FF0000"/>
                </a:solidFill>
              </a:rPr>
              <a:t>Gageac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968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Castelnaud</a:t>
            </a:r>
            <a:r>
              <a:rPr lang="en-US" dirty="0" smtClean="0"/>
              <a:t> la </a:t>
            </a:r>
            <a:r>
              <a:rPr lang="en-US" dirty="0" err="1" smtClean="0"/>
              <a:t>Chapelle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 descr="http://leseyzies-tourist.info/wp-content/uploads/2013/01/castelnaud-dordog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4961"/>
            <a:ext cx="9144000" cy="5516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4706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myway.digital/wp-content/uploads/2014/12/Serlat_Dordog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3" y="609600"/>
            <a:ext cx="9117037" cy="6263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dirty="0" err="1" smtClean="0"/>
              <a:t>Sarlat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9531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photography.nationalgeographic.com/staticfiles/NGS/Shared/StaticFiles/Photography/Images/Content/lascaux-cave-walls-438085-s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698"/>
            <a:ext cx="9115567" cy="683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Lascaux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72328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www.tourisme-lot.com/sites/tourisme-lot/files/styles/gallery_lightbox/public/rocamadour_-_lot_tourisme-_dan_curtis_-001.jpg?itok=X2SEsR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0099"/>
            <a:ext cx="9144000" cy="605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dirty="0" err="1" smtClean="0"/>
              <a:t>Rocamadour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69390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 </a:t>
            </a:r>
            <a:r>
              <a:rPr lang="en-US" dirty="0" err="1" smtClean="0"/>
              <a:t>Circ</a:t>
            </a:r>
            <a:r>
              <a:rPr lang="en-US" dirty="0" smtClean="0"/>
              <a:t> </a:t>
            </a:r>
            <a:r>
              <a:rPr lang="en-US" dirty="0" err="1" smtClean="0"/>
              <a:t>Lapopie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 descr="http://brianjannsen.com/wp/wp-content/uploads/2012/08/MG_36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9716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35731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Cordes</a:t>
            </a:r>
            <a:r>
              <a:rPr lang="en-US" dirty="0" smtClean="0"/>
              <a:t> sur </a:t>
            </a:r>
            <a:r>
              <a:rPr lang="en-US" dirty="0" err="1" smtClean="0"/>
              <a:t>Ciel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 descr="http://www.tourisme-tarn.com/sites/default/files/pays/images/chapo_cord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752601"/>
            <a:ext cx="9163535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6066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s.iha.com/00114107186/Albi-Albi-on-the-tarn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Albi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07577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Conques</a:t>
            </a:r>
            <a:endParaRPr lang="en-US" dirty="0"/>
          </a:p>
        </p:txBody>
      </p:sp>
      <p:pic>
        <p:nvPicPr>
          <p:cNvPr id="19458" name="Picture 2" descr="http://www.jeunes-cathos.fr/wp-content/uploads/sites/12/2009/08/1_conque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9144000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437985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 </a:t>
            </a:r>
            <a:r>
              <a:rPr lang="en-US" dirty="0" err="1" smtClean="0"/>
              <a:t>Alpes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2" name="Picture 4" descr="http://www.aplaceinfrance.co.uk/graphics/SearchMapImages/map_france_french_alp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107" y="1490662"/>
            <a:ext cx="4979893" cy="529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5913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medievaleurope.mrdonn.org/Charlemagne_Empire_Map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8166" y="-1"/>
            <a:ext cx="9182166" cy="6909027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L’empire</a:t>
            </a:r>
            <a:r>
              <a:rPr lang="en-US" dirty="0" smtClean="0">
                <a:solidFill>
                  <a:srgbClr val="FF0000"/>
                </a:solidFill>
              </a:rPr>
              <a:t> de Charlemagne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 Mont Blanc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http://img0.mxstatic.com/wallpapers/0f47305fbf5bf4d677820b82ca65dfa7_large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3865"/>
            <a:ext cx="9197622" cy="517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928793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alpina-tour.com/upload/images/566-444af1b6f20f6860db44c5c9c8e8e2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4672"/>
            <a:ext cx="9144000" cy="6053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990600"/>
          </a:xfrm>
        </p:spPr>
        <p:txBody>
          <a:bodyPr/>
          <a:lstStyle/>
          <a:p>
            <a:r>
              <a:rPr lang="en-US" dirty="0" smtClean="0"/>
              <a:t>Annecy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9172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 </a:t>
            </a:r>
            <a:r>
              <a:rPr lang="en-US" dirty="0" err="1" smtClean="0"/>
              <a:t>centre</a:t>
            </a:r>
            <a:endParaRPr lang="en-US" dirty="0"/>
          </a:p>
        </p:txBody>
      </p:sp>
      <p:pic>
        <p:nvPicPr>
          <p:cNvPr id="7172" name="Picture 4" descr="http://francemap.facts.co/francemapof/FranceStatesMap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272158"/>
            <a:ext cx="6172200" cy="5585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908838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https://worldwalks.com/wp-content/uploads/2014/11/AUVERGNE-VOLCAN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2365"/>
            <a:ext cx="9144000" cy="5949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895257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 </a:t>
            </a:r>
            <a:r>
              <a:rPr lang="en-US" dirty="0" err="1" smtClean="0"/>
              <a:t>Puy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Velay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http://i.dailymail.co.uk/i/pix/2014/02/19/article-0-1B5B8A4F00000578-842_634x3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" y="1376090"/>
            <a:ext cx="9141725" cy="546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253373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Lyon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http://www.airarabia.com/sites/airarabia/files/styles/large_coupon/public/Lyon_830X370pxl.jpg?itok=cHTLV2F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11363"/>
            <a:ext cx="9230495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78389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loire-valley-tours.com/uploads/assets/chambord/Kevin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511"/>
            <a:ext cx="8706704" cy="685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Chambord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21208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Chenonceaux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https://traveltoeat.com/wp-content/uploads/2013/08/wpid-Photo-Aug-18-2013-1224-P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1610"/>
            <a:ext cx="9144000" cy="5406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98765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static.panoramio.com/photos/original/13394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Ussé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5601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412750"/>
          </a:xfrm>
        </p:spPr>
        <p:txBody>
          <a:bodyPr/>
          <a:lstStyle/>
          <a:p>
            <a:r>
              <a:rPr lang="en-US" dirty="0" smtClean="0"/>
              <a:t>Louis IX-Saint Louis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838200"/>
            <a:ext cx="3008313" cy="5287963"/>
          </a:xfrm>
        </p:spPr>
        <p:txBody>
          <a:bodyPr>
            <a:noAutofit/>
          </a:bodyPr>
          <a:lstStyle/>
          <a:p>
            <a:r>
              <a:rPr lang="en-US" sz="1800" dirty="0" smtClean="0"/>
              <a:t>Le </a:t>
            </a:r>
            <a:r>
              <a:rPr lang="en-US" sz="1800" dirty="0" err="1" smtClean="0"/>
              <a:t>seul</a:t>
            </a:r>
            <a:r>
              <a:rPr lang="en-US" sz="1800" dirty="0" smtClean="0"/>
              <a:t> </a:t>
            </a:r>
            <a:r>
              <a:rPr lang="en-US" sz="1800" dirty="0" err="1" smtClean="0"/>
              <a:t>roi</a:t>
            </a:r>
            <a:r>
              <a:rPr lang="en-US" sz="1800" dirty="0" smtClean="0"/>
              <a:t> qui </a:t>
            </a:r>
            <a:r>
              <a:rPr lang="en-US" sz="1800" dirty="0" err="1" smtClean="0"/>
              <a:t>est</a:t>
            </a:r>
            <a:r>
              <a:rPr lang="en-US" sz="1800" dirty="0" smtClean="0"/>
              <a:t> saint.</a:t>
            </a:r>
          </a:p>
          <a:p>
            <a:r>
              <a:rPr lang="en-US" sz="1800" dirty="0" smtClean="0"/>
              <a:t>Il a </a:t>
            </a:r>
            <a:r>
              <a:rPr lang="en-US" sz="1800" dirty="0" err="1" smtClean="0"/>
              <a:t>établi</a:t>
            </a:r>
            <a:r>
              <a:rPr lang="en-US" sz="1800" dirty="0" smtClean="0"/>
              <a:t> le </a:t>
            </a:r>
            <a:r>
              <a:rPr lang="en-US" sz="1800" dirty="0" err="1" smtClean="0"/>
              <a:t>parlement</a:t>
            </a:r>
            <a:r>
              <a:rPr lang="en-US" sz="1800" dirty="0" smtClean="0"/>
              <a:t> de Paris.</a:t>
            </a:r>
          </a:p>
          <a:p>
            <a:r>
              <a:rPr lang="en-US" sz="1800" dirty="0" smtClean="0"/>
              <a:t>St. Louis, </a:t>
            </a:r>
            <a:r>
              <a:rPr lang="en-US" sz="1800" dirty="0" err="1" smtClean="0"/>
              <a:t>dans</a:t>
            </a:r>
            <a:r>
              <a:rPr lang="en-US" sz="1800" dirty="0" smtClean="0"/>
              <a:t> le Missouri </a:t>
            </a:r>
            <a:r>
              <a:rPr lang="en-US" sz="1800" dirty="0" err="1" smtClean="0"/>
              <a:t>est</a:t>
            </a:r>
            <a:r>
              <a:rPr lang="en-US" sz="1800" dirty="0" smtClean="0"/>
              <a:t> </a:t>
            </a:r>
            <a:r>
              <a:rPr lang="en-US" sz="1800" dirty="0" err="1" smtClean="0"/>
              <a:t>nommé</a:t>
            </a:r>
            <a:r>
              <a:rPr lang="en-US" sz="1800" dirty="0" smtClean="0"/>
              <a:t> après </a:t>
            </a:r>
            <a:r>
              <a:rPr lang="en-US" sz="1800" dirty="0" err="1" smtClean="0"/>
              <a:t>lui</a:t>
            </a:r>
            <a:r>
              <a:rPr lang="en-US" sz="1800" dirty="0" smtClean="0"/>
              <a:t>.</a:t>
            </a:r>
          </a:p>
          <a:p>
            <a:r>
              <a:rPr lang="fr-FR" sz="1800" dirty="0" smtClean="0"/>
              <a:t>« En </a:t>
            </a:r>
            <a:r>
              <a:rPr lang="fr-FR" sz="1800" dirty="0" smtClean="0">
                <a:hlinkClick r:id="rId2" action="ppaction://hlinkfile" tooltip="1244"/>
              </a:rPr>
              <a:t>1244</a:t>
            </a:r>
            <a:r>
              <a:rPr lang="fr-FR" sz="1800" dirty="0" smtClean="0"/>
              <a:t>, Louis IX tombe gravement malade (dysenterie) et fait le vœu de partir en croisade au cas où il guérirait.</a:t>
            </a:r>
            <a:endParaRPr lang="fr-FR" sz="1800" dirty="0"/>
          </a:p>
          <a:p>
            <a:r>
              <a:rPr lang="fr-FR" sz="1800" dirty="0" smtClean="0"/>
              <a:t>Réputé pour sa piété, Louis IX se taille, grâce aux croisades, une réputation de roi diplomate et juriste dans toute l'Europe. Les royaumes font appel à sa sagesse dans les affaires complexes. »</a:t>
            </a:r>
          </a:p>
          <a:p>
            <a:r>
              <a:rPr lang="en-US" sz="1800" dirty="0" smtClean="0"/>
              <a:t>“</a:t>
            </a:r>
            <a:r>
              <a:rPr lang="en-US" sz="1800" dirty="0" err="1" smtClean="0"/>
              <a:t>Rendait</a:t>
            </a:r>
            <a:r>
              <a:rPr lang="en-US" sz="1800" dirty="0" smtClean="0"/>
              <a:t> la justice </a:t>
            </a:r>
            <a:r>
              <a:rPr lang="en-US" sz="1800" dirty="0" err="1" smtClean="0"/>
              <a:t>sous</a:t>
            </a:r>
            <a:r>
              <a:rPr lang="en-US" sz="1800" dirty="0" smtClean="0"/>
              <a:t> un </a:t>
            </a:r>
            <a:r>
              <a:rPr lang="en-US" sz="1800" dirty="0" err="1" smtClean="0"/>
              <a:t>chêne</a:t>
            </a:r>
            <a:r>
              <a:rPr lang="en-US" sz="1800" dirty="0" smtClean="0"/>
              <a:t>” au 13e siècle;</a:t>
            </a:r>
          </a:p>
          <a:p>
            <a:endParaRPr lang="en-US" sz="1800" dirty="0"/>
          </a:p>
        </p:txBody>
      </p:sp>
      <p:pic>
        <p:nvPicPr>
          <p:cNvPr id="13314" name="Picture 2" descr="http://upload.wikimedia.org/wikipedia/commons/4/4b/Emile_Signol_-_Louis_IX,_dit_Saint_Louis,_Roi_de_France_(1215-1270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7601" y="0"/>
            <a:ext cx="545246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camping-jardinbotanique.com/usermedia/photo-635743785733730856-1.jpg?dummy=0&amp;h=80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48"/>
            <a:ext cx="9213946" cy="670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Azay</a:t>
            </a:r>
            <a:r>
              <a:rPr lang="en-US" dirty="0" smtClean="0">
                <a:solidFill>
                  <a:srgbClr val="FF0000"/>
                </a:solidFill>
              </a:rPr>
              <a:t> le Rideau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12149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ww.castles.francethisway.com/images/chateau-amboi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4" y="0"/>
            <a:ext cx="8964703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Amboise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87224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8" name="Picture 2" descr="https://rudebaguettedotcom.files.wordpress.com/2011/11/franc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-94072"/>
            <a:ext cx="6934200" cy="6952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752855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20150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http://www.zastavki.com/pictures/originals/2014/World___France_Blossoming_field_in_Brittany__France_071686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7638"/>
            <a:ext cx="9305074" cy="5440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71687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www.gaea.fr/upload/images/alentours/PI17105-hr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4659"/>
            <a:ext cx="9144000" cy="6962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Dinan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86138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dumteedum.com/wp-content/uploads/2016/02/Dinan-France-1265029513www.brodyaga.com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0881"/>
            <a:ext cx="9144000" cy="609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dirty="0" err="1" smtClean="0"/>
              <a:t>Dinan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59512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www.livelifecycling.com/portals/0/Tours/StMaloNice/stmalo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149" y="227463"/>
            <a:ext cx="9179149" cy="663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Saint </a:t>
            </a:r>
            <a:r>
              <a:rPr lang="en-US" dirty="0" err="1" smtClean="0"/>
              <a:t>Malo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19067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Normandie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 descr="https://upload.wikimedia.org/wikipedia/commons/thumb/1/17/Normandy_in_France_2016.svg/2000px-Normandy_in_France_2016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159" y="1105761"/>
            <a:ext cx="5985681" cy="5752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492836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3636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 </a:t>
            </a:r>
            <a:r>
              <a:rPr lang="en-US" dirty="0" err="1" smtClean="0"/>
              <a:t>falaises</a:t>
            </a:r>
            <a:r>
              <a:rPr lang="en-US" dirty="0" smtClean="0"/>
              <a:t> </a:t>
            </a:r>
            <a:r>
              <a:rPr lang="en-US" dirty="0" err="1" smtClean="0"/>
              <a:t>d’Etretat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Jeanne </a:t>
            </a:r>
            <a:r>
              <a:rPr lang="en-US" sz="2800" dirty="0" err="1" smtClean="0"/>
              <a:t>d’Arc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990600"/>
            <a:ext cx="3008313" cy="5135563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smtClean="0"/>
              <a:t>1412-1431</a:t>
            </a:r>
          </a:p>
          <a:p>
            <a:endParaRPr lang="en-US" sz="2400" dirty="0" smtClean="0"/>
          </a:p>
          <a:p>
            <a:r>
              <a:rPr lang="en-US" sz="2400" dirty="0" smtClean="0"/>
              <a:t>Elle a </a:t>
            </a:r>
            <a:r>
              <a:rPr lang="en-US" sz="2400" dirty="0" err="1" smtClean="0"/>
              <a:t>rétabli</a:t>
            </a:r>
            <a:r>
              <a:rPr lang="en-US" sz="2400" dirty="0" smtClean="0"/>
              <a:t> le </a:t>
            </a:r>
            <a:r>
              <a:rPr lang="en-US" sz="2400" dirty="0" err="1" smtClean="0"/>
              <a:t>roi</a:t>
            </a:r>
            <a:r>
              <a:rPr lang="en-US" sz="2400" dirty="0" smtClean="0"/>
              <a:t> Charles VII de France </a:t>
            </a:r>
            <a:r>
              <a:rPr lang="en-US" sz="2400" dirty="0" err="1" smtClean="0"/>
              <a:t>sur</a:t>
            </a:r>
            <a:r>
              <a:rPr lang="en-US" sz="2400" dirty="0" smtClean="0"/>
              <a:t> son </a:t>
            </a:r>
            <a:r>
              <a:rPr lang="en-US" sz="2400" dirty="0" err="1" smtClean="0"/>
              <a:t>trône</a:t>
            </a:r>
            <a:r>
              <a:rPr lang="en-US" sz="2400" dirty="0" smtClean="0"/>
              <a:t> et </a:t>
            </a:r>
            <a:r>
              <a:rPr lang="en-US" sz="2400" dirty="0" err="1" smtClean="0"/>
              <a:t>s’est</a:t>
            </a:r>
            <a:r>
              <a:rPr lang="en-US" sz="2400" dirty="0" smtClean="0"/>
              <a:t> </a:t>
            </a:r>
            <a:r>
              <a:rPr lang="en-US" sz="2400" dirty="0" err="1" smtClean="0"/>
              <a:t>sacrifiée</a:t>
            </a:r>
            <a:r>
              <a:rPr lang="en-US" sz="2400" dirty="0" smtClean="0"/>
              <a:t> pour son pays.</a:t>
            </a:r>
            <a:endParaRPr lang="en-US" sz="2400" dirty="0"/>
          </a:p>
          <a:p>
            <a:r>
              <a:rPr lang="en-US" sz="2400" dirty="0" err="1" smtClean="0"/>
              <a:t>Une</a:t>
            </a:r>
            <a:r>
              <a:rPr lang="en-US" sz="2400" dirty="0" smtClean="0"/>
              <a:t> </a:t>
            </a:r>
            <a:r>
              <a:rPr lang="en-US" sz="2400" dirty="0" err="1" smtClean="0"/>
              <a:t>sainte</a:t>
            </a:r>
            <a:r>
              <a:rPr lang="en-US" sz="2400" dirty="0" smtClean="0"/>
              <a:t> </a:t>
            </a:r>
            <a:r>
              <a:rPr lang="en-US" sz="2400" dirty="0" err="1" smtClean="0"/>
              <a:t>catholique</a:t>
            </a:r>
            <a:r>
              <a:rPr lang="en-US" sz="2400" dirty="0" smtClean="0"/>
              <a:t> et </a:t>
            </a:r>
            <a:r>
              <a:rPr lang="en-US" sz="2400" dirty="0" err="1" smtClean="0"/>
              <a:t>heroïne</a:t>
            </a:r>
            <a:r>
              <a:rPr lang="en-US" sz="2400" dirty="0" smtClean="0"/>
              <a:t> </a:t>
            </a:r>
            <a:r>
              <a:rPr lang="en-US" sz="2400" dirty="0" err="1" smtClean="0"/>
              <a:t>nationale</a:t>
            </a:r>
            <a:r>
              <a:rPr lang="en-US" sz="2400" dirty="0" smtClean="0"/>
              <a:t> de France</a:t>
            </a:r>
          </a:p>
          <a:p>
            <a:endParaRPr lang="en-US" sz="2400" dirty="0"/>
          </a:p>
          <a:p>
            <a:r>
              <a:rPr lang="en-US" sz="2400" dirty="0" smtClean="0"/>
              <a:t>Elle </a:t>
            </a:r>
            <a:r>
              <a:rPr lang="en-US" sz="2400" dirty="0" err="1" smtClean="0"/>
              <a:t>était</a:t>
            </a:r>
            <a:r>
              <a:rPr lang="en-US" sz="2400" dirty="0" smtClean="0"/>
              <a:t> </a:t>
            </a:r>
            <a:r>
              <a:rPr lang="en-US" sz="2400" dirty="0" err="1" smtClean="0"/>
              <a:t>brûlée</a:t>
            </a:r>
            <a:r>
              <a:rPr lang="en-US" sz="2400" dirty="0" smtClean="0"/>
              <a:t> au </a:t>
            </a:r>
            <a:r>
              <a:rPr lang="en-US" sz="2400" dirty="0" err="1" smtClean="0"/>
              <a:t>bûcher</a:t>
            </a:r>
            <a:r>
              <a:rPr lang="en-US" sz="2400" dirty="0" smtClean="0"/>
              <a:t> </a:t>
            </a:r>
            <a:r>
              <a:rPr lang="en-US" sz="2400" dirty="0" err="1" smtClean="0"/>
              <a:t>quand</a:t>
            </a:r>
            <a:r>
              <a:rPr lang="en-US" sz="2400" dirty="0" smtClean="0"/>
              <a:t> </a:t>
            </a:r>
            <a:r>
              <a:rPr lang="en-US" sz="2400" dirty="0" err="1" smtClean="0"/>
              <a:t>elle</a:t>
            </a:r>
            <a:r>
              <a:rPr lang="en-US" sz="2400" dirty="0" smtClean="0"/>
              <a:t> </a:t>
            </a:r>
            <a:r>
              <a:rPr lang="en-US" sz="2400" dirty="0" err="1" smtClean="0"/>
              <a:t>avait</a:t>
            </a:r>
            <a:r>
              <a:rPr lang="en-US" sz="2400" dirty="0" smtClean="0"/>
              <a:t> 19 </a:t>
            </a:r>
            <a:r>
              <a:rPr lang="en-US" sz="2400" dirty="0" err="1" smtClean="0"/>
              <a:t>ans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Elle </a:t>
            </a:r>
            <a:r>
              <a:rPr lang="en-US" sz="2400" dirty="0" err="1" smtClean="0"/>
              <a:t>est</a:t>
            </a:r>
            <a:r>
              <a:rPr lang="en-US" sz="2400" dirty="0" smtClean="0"/>
              <a:t> </a:t>
            </a:r>
            <a:r>
              <a:rPr lang="en-US" sz="2400" dirty="0" err="1" smtClean="0"/>
              <a:t>devenue</a:t>
            </a:r>
            <a:r>
              <a:rPr lang="en-US" sz="2400" dirty="0" smtClean="0"/>
              <a:t> </a:t>
            </a:r>
            <a:r>
              <a:rPr lang="en-US" sz="2400" dirty="0" err="1" smtClean="0"/>
              <a:t>sainte</a:t>
            </a:r>
            <a:r>
              <a:rPr lang="en-US" sz="2400" dirty="0" smtClean="0"/>
              <a:t> en 1920.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2290" name="Picture 2" descr="http://pix.alaporte.net/pub/d/18490-1/Jeanne+d-Arc+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81401" y="0"/>
            <a:ext cx="558602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 descr="http://insidersabroad.s3.amazonaws.com/france_photos/regional_photos/Upper-Normand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4115"/>
            <a:ext cx="9144000" cy="6081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93017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www.justacote.com/photos_entreprises/arromanches-les-bains-arromanches-les-bains-13496214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Arromanches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16466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6" name="Picture 4" descr="http://media-2.web.britannica.com/eb-media/86/47786-004-88E8F6CF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8583"/>
            <a:ext cx="9144000" cy="5187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941906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en.normandie-tourisme.fr/docs/7583-7-mont-saint-mich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 Mont St Michel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22412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L’Ile</a:t>
            </a:r>
            <a:r>
              <a:rPr lang="en-US" dirty="0" smtClean="0"/>
              <a:t> de France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 descr="https://upload.wikimedia.org/wikipedia/commons/thumb/a/ab/%C3%8Ele-de-France_in_France.svg/2000px-%C3%8Ele-de-France_in_France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167003"/>
            <a:ext cx="5943600" cy="569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229164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www.abc.net.au/news/image/6946220-3x2-940x6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79" y="731837"/>
            <a:ext cx="9184357" cy="612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3183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Paris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1169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www.domainedechantilly.com/wp-content/uploads/2014/06/DOMAINE-DE-CHANTILLY_H6A3159-V2-WEB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6581"/>
            <a:ext cx="9221657" cy="6147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658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Chantilly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58625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www.chartres-tourisme.com/sites/default/files/Chartres%20en%20Lumi%C3%A8res%20Portail%20Royal%20la%20Cath%C3%A9drale%20Bleue%20-%20Copyrights%20Spectaculaires-%20les%20Allumeurs%20d'images%20-%20Photo%20M.Anglada_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52400"/>
            <a:ext cx="9108013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Chartres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74233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 descr="http://cdn.c.photoshelter.com/img-get2/I0000CiS4BlmSm0k/fit=1000x750/Chartres-stained-glass-windows-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0" y="1114292"/>
            <a:ext cx="9131490" cy="574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082491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giverny.org/gardens/fcm/pictures/giverny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0099"/>
            <a:ext cx="9158714" cy="612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00099"/>
          </a:xfrm>
        </p:spPr>
        <p:txBody>
          <a:bodyPr/>
          <a:lstStyle/>
          <a:p>
            <a:r>
              <a:rPr lang="en-US" dirty="0" err="1" smtClean="0"/>
              <a:t>Giverny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2524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 </a:t>
            </a:r>
            <a:r>
              <a:rPr lang="en-US" dirty="0" err="1" smtClean="0"/>
              <a:t>Roi</a:t>
            </a:r>
            <a:r>
              <a:rPr lang="en-US" dirty="0" smtClean="0"/>
              <a:t> Henri IV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447800"/>
            <a:ext cx="3008313" cy="4691063"/>
          </a:xfrm>
        </p:spPr>
        <p:txBody>
          <a:bodyPr/>
          <a:lstStyle/>
          <a:p>
            <a:endParaRPr lang="en-US" dirty="0"/>
          </a:p>
          <a:p>
            <a:r>
              <a:rPr lang="en-US" sz="2000" dirty="0" smtClean="0"/>
              <a:t>1553-1610</a:t>
            </a:r>
            <a:endParaRPr lang="en-US" sz="2000" dirty="0"/>
          </a:p>
          <a:p>
            <a:r>
              <a:rPr lang="en-US" sz="2000" dirty="0" smtClean="0"/>
              <a:t>Il </a:t>
            </a:r>
            <a:r>
              <a:rPr lang="en-US" sz="2000" dirty="0" err="1" smtClean="0"/>
              <a:t>était</a:t>
            </a:r>
            <a:r>
              <a:rPr lang="en-US" sz="2000" dirty="0" smtClean="0"/>
              <a:t> </a:t>
            </a:r>
            <a:r>
              <a:rPr lang="en-US" sz="2000" dirty="0" err="1" smtClean="0"/>
              <a:t>d’abord</a:t>
            </a:r>
            <a:r>
              <a:rPr lang="en-US" sz="2000" dirty="0" smtClean="0"/>
              <a:t> chef protestant </a:t>
            </a:r>
            <a:r>
              <a:rPr lang="en-US" sz="2000" dirty="0" err="1" smtClean="0"/>
              <a:t>mais</a:t>
            </a:r>
            <a:r>
              <a:rPr lang="en-US" sz="2000" dirty="0" smtClean="0"/>
              <a:t> </a:t>
            </a:r>
            <a:r>
              <a:rPr lang="en-US" sz="2000" dirty="0" err="1" smtClean="0"/>
              <a:t>quand</a:t>
            </a:r>
            <a:r>
              <a:rPr lang="en-US" sz="2000" dirty="0" smtClean="0"/>
              <a:t> </a:t>
            </a:r>
            <a:r>
              <a:rPr lang="en-US" sz="2000" dirty="0" err="1" smtClean="0"/>
              <a:t>il</a:t>
            </a:r>
            <a:r>
              <a:rPr lang="en-US" sz="2000" dirty="0" smtClean="0"/>
              <a:t> </a:t>
            </a:r>
            <a:r>
              <a:rPr lang="en-US" sz="2000" dirty="0" err="1" smtClean="0"/>
              <a:t>est</a:t>
            </a:r>
            <a:r>
              <a:rPr lang="en-US" sz="2000" dirty="0" smtClean="0"/>
              <a:t> </a:t>
            </a:r>
            <a:r>
              <a:rPr lang="en-US" sz="2000" dirty="0" err="1" smtClean="0"/>
              <a:t>devenu</a:t>
            </a:r>
            <a:r>
              <a:rPr lang="en-US" sz="2000" dirty="0" smtClean="0"/>
              <a:t> </a:t>
            </a:r>
            <a:r>
              <a:rPr lang="en-US" sz="2000" dirty="0" err="1" smtClean="0"/>
              <a:t>roi</a:t>
            </a:r>
            <a:r>
              <a:rPr lang="en-US" sz="2000" dirty="0" smtClean="0"/>
              <a:t>, </a:t>
            </a:r>
            <a:r>
              <a:rPr lang="en-US" sz="2000" dirty="0" err="1" smtClean="0"/>
              <a:t>il</a:t>
            </a:r>
            <a:r>
              <a:rPr lang="en-US" sz="2000" dirty="0" smtClean="0"/>
              <a:t> </a:t>
            </a:r>
            <a:r>
              <a:rPr lang="en-US" sz="2000" dirty="0" err="1" smtClean="0"/>
              <a:t>s’est</a:t>
            </a:r>
            <a:r>
              <a:rPr lang="en-US" sz="2000" dirty="0" smtClean="0"/>
              <a:t> </a:t>
            </a:r>
            <a:r>
              <a:rPr lang="en-US" sz="2000" dirty="0" err="1" smtClean="0"/>
              <a:t>converti</a:t>
            </a:r>
            <a:r>
              <a:rPr lang="en-US" sz="2000" dirty="0" smtClean="0"/>
              <a:t> au </a:t>
            </a:r>
            <a:r>
              <a:rPr lang="en-US" sz="2000" dirty="0" err="1" smtClean="0"/>
              <a:t>catholicisme</a:t>
            </a:r>
            <a:r>
              <a:rPr lang="en-US" sz="2000" dirty="0" smtClean="0"/>
              <a:t>.</a:t>
            </a:r>
          </a:p>
          <a:p>
            <a:endParaRPr lang="en-US" sz="2000" dirty="0" smtClean="0"/>
          </a:p>
          <a:p>
            <a:r>
              <a:rPr lang="en-US" sz="2000" dirty="0" smtClean="0"/>
              <a:t>Il a </a:t>
            </a:r>
            <a:r>
              <a:rPr lang="en-US" sz="2000" dirty="0" err="1" smtClean="0"/>
              <a:t>signé</a:t>
            </a:r>
            <a:r>
              <a:rPr lang="en-US" sz="2000" dirty="0" smtClean="0"/>
              <a:t> </a:t>
            </a:r>
            <a:r>
              <a:rPr lang="en-US" sz="2000" dirty="0" err="1" smtClean="0"/>
              <a:t>L’Edit</a:t>
            </a:r>
            <a:r>
              <a:rPr lang="en-US" sz="2000" dirty="0" smtClean="0"/>
              <a:t> de Nantes qui </a:t>
            </a:r>
            <a:r>
              <a:rPr lang="en-US" sz="2000" dirty="0" err="1" smtClean="0"/>
              <a:t>est</a:t>
            </a:r>
            <a:r>
              <a:rPr lang="en-US" sz="2000" dirty="0" smtClean="0"/>
              <a:t> un </a:t>
            </a:r>
            <a:r>
              <a:rPr lang="en-US" sz="2000" dirty="0" err="1" smtClean="0"/>
              <a:t>traité</a:t>
            </a:r>
            <a:r>
              <a:rPr lang="en-US" sz="2000" dirty="0" smtClean="0"/>
              <a:t> de </a:t>
            </a:r>
            <a:r>
              <a:rPr lang="en-US" sz="2000" dirty="0" err="1" smtClean="0"/>
              <a:t>paix</a:t>
            </a:r>
            <a:r>
              <a:rPr lang="en-US" sz="2000" dirty="0" smtClean="0"/>
              <a:t> et qui a </a:t>
            </a:r>
            <a:r>
              <a:rPr lang="en-US" sz="2000" dirty="0" err="1" smtClean="0"/>
              <a:t>terminé</a:t>
            </a:r>
            <a:r>
              <a:rPr lang="en-US" sz="2000" dirty="0" smtClean="0"/>
              <a:t> les </a:t>
            </a:r>
            <a:r>
              <a:rPr lang="en-US" sz="2000" dirty="0" err="1" smtClean="0"/>
              <a:t>guerres</a:t>
            </a:r>
            <a:r>
              <a:rPr lang="en-US" sz="2000" dirty="0" smtClean="0"/>
              <a:t> de religion entre  les Protestants et les </a:t>
            </a:r>
            <a:r>
              <a:rPr lang="en-US" sz="2000" dirty="0" err="1" smtClean="0"/>
              <a:t>Catholiques</a:t>
            </a:r>
            <a:r>
              <a:rPr lang="en-US" sz="2000" dirty="0" smtClean="0"/>
              <a:t>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1266" name="Picture 2" descr="http://upload.wikimedia.org/wikipedia/commons/thumb/3/38/HenriIV.jpg/250px-HenriI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5201" y="0"/>
            <a:ext cx="570523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 descr="http://giverny.org/gardens/fcm/givern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34" y="-21325"/>
            <a:ext cx="9172433" cy="687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863072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 descr="http://paintingandframe.com/UploadPic/claude_monet/big/the_japanese_footbridge_and_the_water_lily_pool_givern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618" y="0"/>
            <a:ext cx="7228764" cy="687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120991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s://upload.wikimedia.org/wikipedia/commons/d/de/Vue_a%C3%A9rienne_du_domaine_de_Versailles_par_ToucanWings_-_Creative_Commons_By_Sa_3.0_-_1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4" y="13977"/>
            <a:ext cx="9124666" cy="6844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Versailles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34192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bdlshuttle.biz/en/images/FONTAINEBLEAU/chateau-fontaineblea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7" y="709090"/>
            <a:ext cx="9188162" cy="612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95659"/>
          </a:xfrm>
        </p:spPr>
        <p:txBody>
          <a:bodyPr>
            <a:normAutofit/>
          </a:bodyPr>
          <a:lstStyle/>
          <a:p>
            <a:r>
              <a:rPr lang="en-US" dirty="0" smtClean="0"/>
              <a:t>Fontainebleau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11389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louisxiv.lib.uiowa.edu/eng/images/A1-F2-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1"/>
            <a:ext cx="9144000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Vaux le </a:t>
            </a:r>
            <a:r>
              <a:rPr lang="en-US" dirty="0" err="1" smtClean="0">
                <a:solidFill>
                  <a:srgbClr val="FF0000"/>
                </a:solidFill>
              </a:rPr>
              <a:t>Vicomte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96991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 </a:t>
            </a:r>
            <a:r>
              <a:rPr lang="en-US" dirty="0" err="1" smtClean="0"/>
              <a:t>grands</a:t>
            </a:r>
            <a:r>
              <a:rPr lang="en-US" dirty="0" smtClean="0"/>
              <a:t> </a:t>
            </a:r>
            <a:r>
              <a:rPr lang="en-US" dirty="0" err="1" smtClean="0"/>
              <a:t>travaux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http://www.bargemanholidays.com/users/www.bargemanholidays.com/upload/9%20pont-du-gar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00200"/>
            <a:ext cx="9151355" cy="5257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palscience.com/wp-content/uploads/2008/03/pont-du-gar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 Pont du </a:t>
            </a:r>
            <a:r>
              <a:rPr lang="en-US" dirty="0" err="1" smtClean="0"/>
              <a:t>Gard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Le monument de province le plus </a:t>
            </a:r>
            <a:r>
              <a:rPr lang="en-US" dirty="0" err="1" smtClean="0">
                <a:solidFill>
                  <a:srgbClr val="FF0000"/>
                </a:solidFill>
              </a:rPr>
              <a:t>visité</a:t>
            </a:r>
            <a:r>
              <a:rPr lang="en-US" dirty="0" smtClean="0">
                <a:solidFill>
                  <a:srgbClr val="FF0000"/>
                </a:solidFill>
              </a:rPr>
              <a:t> après Mont St. Michel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Le plus beau, le plus grand et le </a:t>
            </a:r>
            <a:r>
              <a:rPr lang="en-US" dirty="0" err="1" smtClean="0">
                <a:solidFill>
                  <a:srgbClr val="FF0000"/>
                </a:solidFill>
              </a:rPr>
              <a:t>mieux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conservé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aqueduc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romain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60 après J.C.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ncccusa.org/gifs/chunne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Le Chunnel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Relie</a:t>
            </a:r>
            <a:r>
              <a:rPr lang="en-US" dirty="0" smtClean="0">
                <a:solidFill>
                  <a:srgbClr val="FF0000"/>
                </a:solidFill>
              </a:rPr>
              <a:t> la France et </a:t>
            </a:r>
            <a:r>
              <a:rPr lang="en-US" dirty="0" err="1" smtClean="0">
                <a:solidFill>
                  <a:srgbClr val="FF0000"/>
                </a:solidFill>
              </a:rPr>
              <a:t>l’Angleterre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err="1" smtClean="0">
                <a:solidFill>
                  <a:srgbClr val="FF0000"/>
                </a:solidFill>
              </a:rPr>
              <a:t>Sous</a:t>
            </a:r>
            <a:r>
              <a:rPr lang="en-US" dirty="0" smtClean="0">
                <a:solidFill>
                  <a:srgbClr val="FF0000"/>
                </a:solidFill>
              </a:rPr>
              <a:t> la </a:t>
            </a:r>
            <a:r>
              <a:rPr lang="en-US" dirty="0" err="1" smtClean="0">
                <a:solidFill>
                  <a:srgbClr val="FF0000"/>
                </a:solidFill>
              </a:rPr>
              <a:t>Manche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err="1" smtClean="0">
                <a:solidFill>
                  <a:srgbClr val="FF0000"/>
                </a:solidFill>
              </a:rPr>
              <a:t>Ouvert</a:t>
            </a:r>
            <a:r>
              <a:rPr lang="en-US" dirty="0" smtClean="0">
                <a:solidFill>
                  <a:srgbClr val="FF0000"/>
                </a:solidFill>
              </a:rPr>
              <a:t> en 1994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railway-technology.com/projects/chunnel/images/chunnel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218341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L’Eurostar</a:t>
            </a:r>
            <a:r>
              <a:rPr lang="en-US" dirty="0" smtClean="0">
                <a:solidFill>
                  <a:srgbClr val="FF0000"/>
                </a:solidFill>
              </a:rPr>
              <a:t> à </a:t>
            </a:r>
            <a:r>
              <a:rPr lang="en-US" dirty="0" err="1" smtClean="0">
                <a:solidFill>
                  <a:srgbClr val="FF0000"/>
                </a:solidFill>
              </a:rPr>
              <a:t>Londres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i.a.cnn.net/cnn/interactive/world/0609/gallery.famous.genius/super.marie.curie.afp.g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Les Sciences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Marie Curie et son </a:t>
            </a:r>
            <a:r>
              <a:rPr lang="en-US" dirty="0" err="1" smtClean="0">
                <a:solidFill>
                  <a:srgbClr val="FF0000"/>
                </a:solidFill>
              </a:rPr>
              <a:t>mari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ont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découvert</a:t>
            </a:r>
            <a:r>
              <a:rPr lang="en-US" dirty="0" smtClean="0">
                <a:solidFill>
                  <a:srgbClr val="FF0000"/>
                </a:solidFill>
              </a:rPr>
              <a:t> les </a:t>
            </a:r>
            <a:r>
              <a:rPr lang="en-US" dirty="0" err="1" smtClean="0">
                <a:solidFill>
                  <a:srgbClr val="FF0000"/>
                </a:solidFill>
              </a:rPr>
              <a:t>rayons</a:t>
            </a:r>
            <a:r>
              <a:rPr lang="en-US" dirty="0" smtClean="0">
                <a:solidFill>
                  <a:srgbClr val="FF0000"/>
                </a:solidFill>
              </a:rPr>
              <a:t> X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Chimiste</a:t>
            </a:r>
            <a:r>
              <a:rPr lang="en-US" dirty="0" smtClean="0">
                <a:solidFill>
                  <a:srgbClr val="FF0000"/>
                </a:solidFill>
              </a:rPr>
              <a:t> et </a:t>
            </a:r>
            <a:r>
              <a:rPr lang="en-US" dirty="0" err="1" smtClean="0">
                <a:solidFill>
                  <a:srgbClr val="FF0000"/>
                </a:solidFill>
              </a:rPr>
              <a:t>physicienne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1867-1934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245&quot;&gt;&lt;object type=&quot;3&quot; unique_id=&quot;10246&quot;&gt;&lt;property id=&quot;20148&quot; value=&quot;5&quot;/&gt;&lt;property id=&quot;20300&quot; value=&quot;Slide 1 - &amp;quot;Français 12  Chapitre 8  Le Patrimoine&amp;quot;&quot;/&gt;&lt;property id=&quot;20307&quot; value=&quot;272&quot;/&gt;&lt;/object&gt;&lt;object type=&quot;3&quot; unique_id=&quot;10247&quot;&gt;&lt;property id=&quot;20148&quot; value=&quot;5&quot;/&gt;&lt;property id=&quot;20300&quot; value=&quot;Slide 2&quot;/&gt;&lt;property id=&quot;20307&quot; value=&quot;256&quot;/&gt;&lt;/object&gt;&lt;object type=&quot;3&quot; unique_id=&quot;10248&quot;&gt;&lt;property id=&quot;20148&quot; value=&quot;5&quot;/&gt;&lt;property id=&quot;20300&quot; value=&quot;Slide 3 - &amp;quot;L’histoire de la France&amp;quot;&quot;/&gt;&lt;property id=&quot;20307&quot; value=&quot;257&quot;/&gt;&lt;/object&gt;&lt;object type=&quot;3&quot; unique_id=&quot;10249&quot;&gt;&lt;property id=&quot;20148&quot; value=&quot;5&quot;/&gt;&lt;property id=&quot;20300&quot; value=&quot;Slide 5 - &amp;quot;Charlemagne&amp;quot;&quot;/&gt;&lt;property id=&quot;20307&quot; value=&quot;258&quot;/&gt;&lt;/object&gt;&lt;object type=&quot;3&quot; unique_id=&quot;10250&quot;&gt;&lt;property id=&quot;20148&quot; value=&quot;5&quot;/&gt;&lt;property id=&quot;20300&quot; value=&quot;Slide 6 - &amp;quot;L’empire de Charlemagne&amp;quot;&quot;/&gt;&lt;property id=&quot;20307&quot; value=&quot;259&quot;/&gt;&lt;/object&gt;&lt;object type=&quot;3&quot; unique_id=&quot;10251&quot;&gt;&lt;property id=&quot;20148&quot; value=&quot;5&quot;/&gt;&lt;property id=&quot;20300&quot; value=&quot;Slide 7 - &amp;quot;Louis IX-Saint Louis&amp;quot;&quot;/&gt;&lt;property id=&quot;20307&quot; value=&quot;260&quot;/&gt;&lt;/object&gt;&lt;object type=&quot;3&quot; unique_id=&quot;10252&quot;&gt;&lt;property id=&quot;20148&quot; value=&quot;5&quot;/&gt;&lt;property id=&quot;20300&quot; value=&quot;Slide 8 - &amp;quot;Jeanne d’Arc &amp;quot;&quot;/&gt;&lt;property id=&quot;20307&quot; value=&quot;261&quot;/&gt;&lt;/object&gt;&lt;object type=&quot;3&quot; unique_id=&quot;10253&quot;&gt;&lt;property id=&quot;20148&quot; value=&quot;5&quot;/&gt;&lt;property id=&quot;20300&quot; value=&quot;Slide 9 - &amp;quot;Le Roi Henri IV&amp;quot;&quot;/&gt;&lt;property id=&quot;20307&quot; value=&quot;262&quot;/&gt;&lt;/object&gt;&lt;object type=&quot;3&quot; unique_id=&quot;10254&quot;&gt;&lt;property id=&quot;20148&quot; value=&quot;5&quot;/&gt;&lt;property id=&quot;20300&quot; value=&quot;Slide 10&quot;/&gt;&lt;property id=&quot;20307&quot; value=&quot;263&quot;/&gt;&lt;/object&gt;&lt;object type=&quot;3&quot; unique_id=&quot;10255&quot;&gt;&lt;property id=&quot;20148&quot; value=&quot;5&quot;/&gt;&lt;property id=&quot;20300&quot; value=&quot;Slide 11 - &amp;quot;Le film-La Reine Margot&amp;quot;&quot;/&gt;&lt;property id=&quot;20307&quot; value=&quot;264&quot;/&gt;&lt;/object&gt;&lt;object type=&quot;3&quot; unique_id=&quot;10256&quot;&gt;&lt;property id=&quot;20148&quot; value=&quot;5&quot;/&gt;&lt;property id=&quot;20300&quot; value=&quot;Slide 12&quot;/&gt;&lt;property id=&quot;20307&quot; value=&quot;265&quot;/&gt;&lt;/object&gt;&lt;object type=&quot;3&quot; unique_id=&quot;10257&quot;&gt;&lt;property id=&quot;20148&quot; value=&quot;5&quot;/&gt;&lt;property id=&quot;20300&quot; value=&quot;Slide 13&quot;/&gt;&lt;property id=&quot;20307&quot; value=&quot;266&quot;/&gt;&lt;/object&gt;&lt;object type=&quot;3&quot; unique_id=&quot;10258&quot;&gt;&lt;property id=&quot;20148&quot; value=&quot;5&quot;/&gt;&lt;property id=&quot;20300&quot; value=&quot;Slide 14 - &amp;quot;“Il voulait que que tous les Français puissent manger la poule au pot le dimanche”. &amp;quot;&quot;/&gt;&lt;property id=&quot;20307&quot; value=&quot;268&quot;/&gt;&lt;/object&gt;&lt;object type=&quot;3&quot; unique_id=&quot;10259&quot;&gt;&lt;property id=&quot;20148&quot; value=&quot;5&quot;/&gt;&lt;property id=&quot;20300&quot; value=&quot;Slide 15 - &amp;quot;Louis XIV&amp;quot;&quot;/&gt;&lt;property id=&quot;20307&quot; value=&quot;269&quot;/&gt;&lt;/object&gt;&lt;object type=&quot;3&quot; unique_id=&quot;10260&quot;&gt;&lt;property id=&quot;20148&quot; value=&quot;5&quot;/&gt;&lt;property id=&quot;20300&quot; value=&quot;Slide 16&quot;/&gt;&lt;property id=&quot;20307&quot; value=&quot;270&quot;/&gt;&lt;/object&gt;&lt;object type=&quot;3&quot; unique_id=&quot;10262&quot;&gt;&lt;property id=&quot;20148&quot; value=&quot;5&quot;/&gt;&lt;property id=&quot;20300&quot; value=&quot;Slide 18 - &amp;quot;La Révolution Française&amp;quot;&quot;/&gt;&lt;property id=&quot;20307&quot; value=&quot;274&quot;/&gt;&lt;/object&gt;&lt;object type=&quot;3&quot; unique_id=&quot;10263&quot;&gt;&lt;property id=&quot;20148&quot; value=&quot;5&quot;/&gt;&lt;property id=&quot;20300&quot; value=&quot;Slide 19 - &amp;quot;L’exécution de Louis XVI&amp;quot;&quot;/&gt;&lt;property id=&quot;20307&quot; value=&quot;275&quot;/&gt;&lt;/object&gt;&lt;object type=&quot;3&quot; unique_id=&quot;10264&quot;&gt;&lt;property id=&quot;20148&quot; value=&quot;5&quot;/&gt;&lt;property id=&quot;20300&quot; value=&quot;Slide 20 - &amp;quot;Marie Antoinette avant son exécution&amp;quot;&quot;/&gt;&lt;property id=&quot;20307&quot; value=&quot;276&quot;/&gt;&lt;/object&gt;&lt;object type=&quot;3&quot; unique_id=&quot;10265&quot;&gt;&lt;property id=&quot;20148&quot; value=&quot;5&quot;/&gt;&lt;property id=&quot;20300&quot; value=&quot;Slide 21 - &amp;quot;Napoléon&amp;quot;&quot;/&gt;&lt;property id=&quot;20307&quot; value=&quot;271&quot;/&gt;&lt;/object&gt;&lt;object type=&quot;3&quot; unique_id=&quot;10266&quot;&gt;&lt;property id=&quot;20148&quot; value=&quot;5&quot;/&gt;&lt;property id=&quot;20300&quot; value=&quot;Slide 23 - &amp;quot;L’Union Européene&amp;quot;&quot;/&gt;&lt;property id=&quot;20307&quot; value=&quot;277&quot;/&gt;&lt;/object&gt;&lt;object type=&quot;3&quot; unique_id=&quot;10267&quot;&gt;&lt;property id=&quot;20148&quot; value=&quot;5&quot;/&gt;&lt;property id=&quot;20300&quot; value=&quot;Slide 24 - &amp;quot;Les Paysages&amp;quot;&quot;/&gt;&lt;property id=&quot;20307&quot; value=&quot;278&quot;/&gt;&lt;/object&gt;&lt;object type=&quot;3&quot; unique_id=&quot;10268&quot;&gt;&lt;property id=&quot;20148&quot; value=&quot;5&quot;/&gt;&lt;property id=&quot;20300&quot; value=&quot;Slide 26&quot;/&gt;&lt;property id=&quot;20307&quot; value=&quot;279&quot;/&gt;&lt;/object&gt;&lt;object type=&quot;3&quot; unique_id=&quot;10269&quot;&gt;&lt;property id=&quot;20148&quot; value=&quot;5&quot;/&gt;&lt;property id=&quot;20300&quot; value=&quot;Slide 49 - &amp;quot;Beynac&amp;quot;&quot;/&gt;&lt;property id=&quot;20307&quot; value=&quot;280&quot;/&gt;&lt;/object&gt;&lt;object type=&quot;3&quot; unique_id=&quot;10271&quot;&gt;&lt;property id=&quot;20148&quot; value=&quot;5&quot;/&gt;&lt;property id=&quot;20300&quot; value=&quot;Slide 73&quot;/&gt;&lt;property id=&quot;20307&quot; value=&quot;282&quot;/&gt;&lt;/object&gt;&lt;object type=&quot;3&quot; unique_id=&quot;10272&quot;&gt;&lt;property id=&quot;20148&quot; value=&quot;5&quot;/&gt;&lt;property id=&quot;20300&quot; value=&quot;Slide 79 - &amp;quot;Les falaises d’Etretat &amp;quot;&quot;/&gt;&lt;property id=&quot;20307&quot; value=&quot;283&quot;/&gt;&lt;/object&gt;&lt;object type=&quot;3&quot; unique_id=&quot;10273&quot;&gt;&lt;property id=&quot;20148&quot; value=&quot;5&quot;/&gt;&lt;property id=&quot;20300&quot; value=&quot;Slide 60&quot;/&gt;&lt;property id=&quot;20307&quot; value=&quot;285&quot;/&gt;&lt;/object&gt;&lt;object type=&quot;3&quot; unique_id=&quot;10274&quot;&gt;&lt;property id=&quot;20148&quot; value=&quot;5&quot;/&gt;&lt;property id=&quot;20300&quot; value=&quot;Slide 95 - &amp;quot;Les grands travaux&amp;quot;&quot;/&gt;&lt;property id=&quot;20307&quot; value=&quot;286&quot;/&gt;&lt;/object&gt;&lt;object type=&quot;3&quot; unique_id=&quot;10275&quot;&gt;&lt;property id=&quot;20148&quot; value=&quot;5&quot;/&gt;&lt;property id=&quot;20300&quot; value=&quot;Slide 96 - &amp;quot;Le Pont du Gard&amp;quot;&quot;/&gt;&lt;property id=&quot;20307&quot; value=&quot;287&quot;/&gt;&lt;/object&gt;&lt;object type=&quot;3&quot; unique_id=&quot;10276&quot;&gt;&lt;property id=&quot;20148&quot; value=&quot;5&quot;/&gt;&lt;property id=&quot;20300&quot; value=&quot;Slide 97 - &amp;quot;Le Chunnel&amp;quot;&quot;/&gt;&lt;property id=&quot;20307&quot; value=&quot;288&quot;/&gt;&lt;/object&gt;&lt;object type=&quot;3&quot; unique_id=&quot;10277&quot;&gt;&lt;property id=&quot;20148&quot; value=&quot;5&quot;/&gt;&lt;property id=&quot;20300&quot; value=&quot;Slide 98 - &amp;quot;L’Eurostar à Londres&amp;quot;&quot;/&gt;&lt;property id=&quot;20307&quot; value=&quot;290&quot;/&gt;&lt;/object&gt;&lt;object type=&quot;3&quot; unique_id=&quot;10278&quot;&gt;&lt;property id=&quot;20148&quot; value=&quot;5&quot;/&gt;&lt;property id=&quot;20300&quot; value=&quot;Slide 99 - &amp;quot;Les Sciences&amp;quot;&quot;/&gt;&lt;property id=&quot;20307&quot; value=&quot;289&quot;/&gt;&lt;/object&gt;&lt;object type=&quot;3&quot; unique_id=&quot;10279&quot;&gt;&lt;property id=&quot;20148&quot; value=&quot;5&quot;/&gt;&lt;property id=&quot;20300&quot; value=&quot;Slide 100 - &amp;quot;Louis Pasteur (1822-95)&amp;quot;&quot;/&gt;&lt;property id=&quot;20307&quot; value=&quot;291&quot;/&gt;&lt;/object&gt;&lt;object type=&quot;3&quot; unique_id=&quot;10280&quot;&gt;&lt;property id=&quot;20148&quot; value=&quot;5&quot;/&gt;&lt;property id=&quot;20300&quot; value=&quot;Slide 101 - &amp;quot;Luc Montagnier&amp;quot;&quot;/&gt;&lt;property id=&quot;20307&quot; value=&quot;292&quot;/&gt;&lt;/object&gt;&lt;object type=&quot;3&quot; unique_id=&quot;10281&quot;&gt;&lt;property id=&quot;20148&quot; value=&quot;5&quot;/&gt;&lt;property id=&quot;20300&quot; value=&quot;Slide 102 - &amp;quot;Les Lettres&amp;quot;&quot;/&gt;&lt;property id=&quot;20307&quot; value=&quot;293&quot;/&gt;&lt;/object&gt;&lt;object type=&quot;3&quot; unique_id=&quot;10282&quot;&gt;&lt;property id=&quot;20148&quot; value=&quot;5&quot;/&gt;&lt;property id=&quot;20300&quot; value=&quot;Slide 103 - &amp;quot;Victor Hugo&amp;quot;&quot;/&gt;&lt;property id=&quot;20307&quot; value=&quot;294&quot;/&gt;&lt;/object&gt;&lt;object type=&quot;3&quot; unique_id=&quot;10283&quot;&gt;&lt;property id=&quot;20148&quot; value=&quot;5&quot;/&gt;&lt;property id=&quot;20300&quot; value=&quot;Slide 104 - &amp;quot;Alexandre Dumas, père 1802-1870&amp;quot;&quot;/&gt;&lt;property id=&quot;20307&quot; value=&quot;295&quot;/&gt;&lt;/object&gt;&lt;object type=&quot;3&quot; unique_id=&quot;10284&quot;&gt;&lt;property id=&quot;20148&quot; value=&quot;5&quot;/&gt;&lt;property id=&quot;20300&quot; value=&quot;Slide 105 - &amp;quot;Les Arts&amp;quot;&quot;/&gt;&lt;property id=&quot;20307&quot; value=&quot;299&quot;/&gt;&lt;/object&gt;&lt;object type=&quot;3&quot; unique_id=&quot;10285&quot;&gt;&lt;property id=&quot;20148&quot; value=&quot;5&quot;/&gt;&lt;property id=&quot;20300&quot; value=&quot;Slide 106 - &amp;quot;Chartres&amp;quot;&quot;/&gt;&lt;property id=&quot;20307&quot; value=&quot;296&quot;/&gt;&lt;/object&gt;&lt;object type=&quot;3&quot; unique_id=&quot;10286&quot;&gt;&lt;property id=&quot;20148&quot; value=&quot;5&quot;/&gt;&lt;property id=&quot;20300&quot; value=&quot;Slide 107 - &amp;quot;Institut du Monde Arabe&amp;quot;&quot;/&gt;&lt;property id=&quot;20307&quot; value=&quot;297&quot;/&gt;&lt;/object&gt;&lt;object type=&quot;3&quot; unique_id=&quot;10287&quot;&gt;&lt;property id=&quot;20148&quot; value=&quot;5&quot;/&gt;&lt;property id=&quot;20300&quot; value=&quot;Slide 108&quot;/&gt;&lt;property id=&quot;20307&quot; value=&quot;298&quot;/&gt;&lt;/object&gt;&lt;object type=&quot;3&quot; unique_id=&quot;10288&quot;&gt;&lt;property id=&quot;20148&quot; value=&quot;5&quot;/&gt;&lt;property id=&quot;20300&quot; value=&quot;Slide 109 - &amp;quot;Le Louvre&amp;quot;&quot;/&gt;&lt;property id=&quot;20307&quot; value=&quot;300&quot;/&gt;&lt;/object&gt;&lt;object type=&quot;3&quot; unique_id=&quot;10289&quot;&gt;&lt;property id=&quot;20148&quot; value=&quot;5&quot;/&gt;&lt;property id=&quot;20300&quot; value=&quot;Slide 110 - &amp;quot;La Joconde&amp;quot;&quot;/&gt;&lt;property id=&quot;20307&quot; value=&quot;301&quot;/&gt;&lt;/object&gt;&lt;object type=&quot;3&quot; unique_id=&quot;10290&quot;&gt;&lt;property id=&quot;20148&quot; value=&quot;5&quot;/&gt;&lt;property id=&quot;20300&quot; value=&quot;Slide 111&quot;/&gt;&lt;property id=&quot;20307&quot; value=&quot;302&quot;/&gt;&lt;/object&gt;&lt;object type=&quot;3&quot; unique_id=&quot;10291&quot;&gt;&lt;property id=&quot;20148&quot; value=&quot;5&quot;/&gt;&lt;property id=&quot;20300&quot; value=&quot;Slide 112 - &amp;quot;Le Jardin des Tuileries&amp;quot;&quot;/&gt;&lt;property id=&quot;20307&quot; value=&quot;303&quot;/&gt;&lt;/object&gt;&lt;object type=&quot;3&quot; unique_id=&quot;10292&quot;&gt;&lt;property id=&quot;20148&quot; value=&quot;5&quot;/&gt;&lt;property id=&quot;20300&quot; value=&quot;Slide 113&quot;/&gt;&lt;property id=&quot;20307&quot; value=&quot;304&quot;/&gt;&lt;/object&gt;&lt;object type=&quot;3&quot; unique_id=&quot;10293&quot;&gt;&lt;property id=&quot;20148&quot; value=&quot;5&quot;/&gt;&lt;property id=&quot;20300&quot; value=&quot;Slide 114 - &amp;quot;La pyramide&amp;quot;&quot;/&gt;&lt;property id=&quot;20307&quot; value=&quot;305&quot;/&gt;&lt;/object&gt;&lt;object type=&quot;3&quot; unique_id=&quot;10294&quot;&gt;&lt;property id=&quot;20148&quot; value=&quot;5&quot;/&gt;&lt;property id=&quot;20300&quot; value=&quot;Slide 115&quot;/&gt;&lt;property id=&quot;20307&quot; value=&quot;306&quot;/&gt;&lt;/object&gt;&lt;object type=&quot;3&quot; unique_id=&quot;10295&quot;&gt;&lt;property id=&quot;20148&quot; value=&quot;5&quot;/&gt;&lt;property id=&quot;20300&quot; value=&quot;Slide 116&quot;/&gt;&lt;property id=&quot;20307&quot; value=&quot;307&quot;/&gt;&lt;/object&gt;&lt;object type=&quot;3&quot; unique_id=&quot;10296&quot;&gt;&lt;property id=&quot;20148&quot; value=&quot;5&quot;/&gt;&lt;property id=&quot;20300&quot; value=&quot;Slide 117&quot;/&gt;&lt;property id=&quot;20307&quot; value=&quot;308&quot;/&gt;&lt;/object&gt;&lt;object type=&quot;3&quot; unique_id=&quot;10297&quot;&gt;&lt;property id=&quot;20148&quot; value=&quot;5&quot;/&gt;&lt;property id=&quot;20300&quot; value=&quot;Slide 118&quot;/&gt;&lt;property id=&quot;20307&quot; value=&quot;309&quot;/&gt;&lt;/object&gt;&lt;object type=&quot;3&quot; unique_id=&quot;10298&quot;&gt;&lt;property id=&quot;20148&quot; value=&quot;5&quot;/&gt;&lt;property id=&quot;20300&quot; value=&quot;Slide 119&quot;/&gt;&lt;property id=&quot;20307&quot; value=&quot;310&quot;/&gt;&lt;/object&gt;&lt;object type=&quot;3&quot; unique_id=&quot;10299&quot;&gt;&lt;property id=&quot;20148&quot; value=&quot;5&quot;/&gt;&lt;property id=&quot;20300&quot; value=&quot;Slide 120 - &amp;quot;Le Centre Georges Pompidou&amp;quot;&quot;/&gt;&lt;property id=&quot;20307&quot; value=&quot;311&quot;/&gt;&lt;/object&gt;&lt;object type=&quot;3&quot; unique_id=&quot;10300&quot;&gt;&lt;property id=&quot;20148&quot; value=&quot;5&quot;/&gt;&lt;property id=&quot;20300&quot; value=&quot;Slide 121&quot;/&gt;&lt;property id=&quot;20307&quot; value=&quot;314&quot;/&gt;&lt;/object&gt;&lt;object type=&quot;3&quot; unique_id=&quot;10301&quot;&gt;&lt;property id=&quot;20148&quot; value=&quot;5&quot;/&gt;&lt;property id=&quot;20300&quot; value=&quot;Slide 122&quot;/&gt;&lt;property id=&quot;20307&quot; value=&quot;315&quot;/&gt;&lt;/object&gt;&lt;object type=&quot;3&quot; unique_id=&quot;10302&quot;&gt;&lt;property id=&quot;20148&quot; value=&quot;5&quot;/&gt;&lt;property id=&quot;20300&quot; value=&quot;Slide 123 - &amp;quot;La bibliothèque à Paris&amp;quot;&quot;/&gt;&lt;property id=&quot;20307&quot; value=&quot;316&quot;/&gt;&lt;/object&gt;&lt;object type=&quot;3&quot; unique_id=&quot;10303&quot;&gt;&lt;property id=&quot;20148&quot; value=&quot;5&quot;/&gt;&lt;property id=&quot;20300&quot; value=&quot;Slide 124&quot;/&gt;&lt;property id=&quot;20307&quot; value=&quot;317&quot;/&gt;&lt;/object&gt;&lt;object type=&quot;3&quot; unique_id=&quot;10304&quot;&gt;&lt;property id=&quot;20148&quot; value=&quot;5&quot;/&gt;&lt;property id=&quot;20300&quot; value=&quot;Slide 125&quot;/&gt;&lt;property id=&quot;20307&quot; value=&quot;312&quot;/&gt;&lt;/object&gt;&lt;object type=&quot;3&quot; unique_id=&quot;10305&quot;&gt;&lt;property id=&quot;20148&quot; value=&quot;5&quot;/&gt;&lt;property id=&quot;20300&quot; value=&quot;Slide 126 - &amp;quot;La Fin!&amp;quot;&quot;/&gt;&lt;property id=&quot;20307&quot; value=&quot;313&quot;/&gt;&lt;/object&gt;&lt;object type=&quot;3&quot; unique_id=&quot;12226&quot;&gt;&lt;property id=&quot;20148&quot; value=&quot;5&quot;/&gt;&lt;property id=&quot;20300&quot; value=&quot;Slide 35 - &amp;quot;Marseille&amp;quot;&quot;/&gt;&lt;property id=&quot;20307&quot; value=&quot;318&quot;/&gt;&lt;/object&gt;&lt;object type=&quot;3&quot; unique_id=&quot;12227&quot;&gt;&lt;property id=&quot;20148&quot; value=&quot;5&quot;/&gt;&lt;property id=&quot;20300&quot; value=&quot;Slide 37 - &amp;quot;Nice&amp;quot;&quot;/&gt;&lt;property id=&quot;20307&quot; value=&quot;319&quot;/&gt;&lt;/object&gt;&lt;object type=&quot;3&quot; unique_id=&quot;12228&quot;&gt;&lt;property id=&quot;20148&quot; value=&quot;5&quot;/&gt;&lt;property id=&quot;20300&quot; value=&quot;Slide 27 - &amp;quot;Nîmes&amp;amp;#x09;&amp;quot;&quot;/&gt;&lt;property id=&quot;20307&quot; value=&quot;320&quot;/&gt;&lt;/object&gt;&lt;object type=&quot;3&quot; unique_id=&quot;12229&quot;&gt;&lt;property id=&quot;20148&quot; value=&quot;5&quot;/&gt;&lt;property id=&quot;20300&quot; value=&quot;Slide 28 - &amp;quot;Avignon&amp;quot;&quot;/&gt;&lt;property id=&quot;20307&quot; value=&quot;321&quot;/&gt;&lt;/object&gt;&lt;object type=&quot;3&quot; unique_id=&quot;12230&quot;&gt;&lt;property id=&quot;20148&quot; value=&quot;5&quot;/&gt;&lt;property id=&quot;20300&quot; value=&quot;Slide 29 - &amp;quot;Gorges du Verdon&amp;quot;&quot;/&gt;&lt;property id=&quot;20307&quot; value=&quot;322&quot;/&gt;&lt;/object&gt;&lt;object type=&quot;3&quot; unique_id=&quot;12231&quot;&gt;&lt;property id=&quot;20148&quot; value=&quot;5&quot;/&gt;&lt;property id=&quot;20300&quot; value=&quot;Slide 31 - &amp;quot;Les Baux de Provence&amp;quot;&quot;/&gt;&lt;property id=&quot;20307&quot; value=&quot;323&quot;/&gt;&lt;/object&gt;&lt;object type=&quot;3&quot; unique_id=&quot;12232&quot;&gt;&lt;property id=&quot;20148&quot; value=&quot;5&quot;/&gt;&lt;property id=&quot;20300&quot; value=&quot;Slide 33 - &amp;quot;Gordes&amp;quot;&quot;/&gt;&lt;property id=&quot;20307&quot; value=&quot;324&quot;/&gt;&lt;/object&gt;&lt;object type=&quot;3&quot; unique_id=&quot;12233&quot;&gt;&lt;property id=&quot;20148&quot; value=&quot;5&quot;/&gt;&lt;property id=&quot;20300&quot; value=&quot;Slide 32 - &amp;quot;Gourdon&amp;quot;&quot;/&gt;&lt;property id=&quot;20307&quot; value=&quot;325&quot;/&gt;&lt;/object&gt;&lt;object type=&quot;3&quot; unique_id=&quot;12234&quot;&gt;&lt;property id=&quot;20148&quot; value=&quot;5&quot;/&gt;&lt;property id=&quot;20300&quot; value=&quot;Slide 34 - &amp;quot;Saint-Paul-de-Vence&amp;quot;&quot;/&gt;&lt;property id=&quot;20307&quot; value=&quot;326&quot;/&gt;&lt;/object&gt;&lt;object type=&quot;3&quot; unique_id=&quot;12235&quot;&gt;&lt;property id=&quot;20148&quot; value=&quot;5&quot;/&gt;&lt;property id=&quot;20300&quot; value=&quot;Slide 38 - &amp;quot;Cassis&amp;quot;&quot;/&gt;&lt;property id=&quot;20307&quot; value=&quot;327&quot;/&gt;&lt;/object&gt;&lt;object type=&quot;3&quot; unique_id=&quot;12236&quot;&gt;&lt;property id=&quot;20148&quot; value=&quot;5&quot;/&gt;&lt;property id=&quot;20300&quot; value=&quot;Slide 36 - &amp;quot;Antibes&amp;quot;&quot;/&gt;&lt;property id=&quot;20307&quot; value=&quot;328&quot;/&gt;&lt;/object&gt;&lt;object type=&quot;3&quot; unique_id=&quot;12237&quot;&gt;&lt;property id=&quot;20148&quot; value=&quot;5&quot;/&gt;&lt;property id=&quot;20300&quot; value=&quot;Slide 42 - &amp;quot;Eze&amp;quot;&quot;/&gt;&lt;property id=&quot;20307&quot; value=&quot;329&quot;/&gt;&lt;/object&gt;&lt;object type=&quot;3&quot; unique_id=&quot;12238&quot;&gt;&lt;property id=&quot;20148&quot; value=&quot;5&quot;/&gt;&lt;property id=&quot;20300&quot; value=&quot;Slide 43 - &amp;quot;Monaco&amp;quot;&quot;/&gt;&lt;property id=&quot;20307&quot; value=&quot;330&quot;/&gt;&lt;/object&gt;&lt;object type=&quot;3&quot; unique_id=&quot;12239&quot;&gt;&lt;property id=&quot;20148&quot; value=&quot;5&quot;/&gt;&lt;property id=&quot;20300&quot; value=&quot;Slide 50 - &amp;quot;La Roque Gageac&amp;quot;&quot;/&gt;&lt;property id=&quot;20307&quot; value=&quot;331&quot;/&gt;&lt;/object&gt;&lt;object type=&quot;3&quot; unique_id=&quot;12240&quot;&gt;&lt;property id=&quot;20148&quot; value=&quot;5&quot;/&gt;&lt;property id=&quot;20300&quot; value=&quot;Slide 52 - &amp;quot;Sarlat&amp;quot;&quot;/&gt;&lt;property id=&quot;20307&quot; value=&quot;332&quot;/&gt;&lt;/object&gt;&lt;object type=&quot;3&quot; unique_id=&quot;12780&quot;&gt;&lt;property id=&quot;20148&quot; value=&quot;5&quot;/&gt;&lt;property id=&quot;20300&quot; value=&quot;Slide 30&quot;/&gt;&lt;property id=&quot;20307&quot; value=&quot;334&quot;/&gt;&lt;/object&gt;&lt;object type=&quot;3&quot; unique_id=&quot;12781&quot;&gt;&lt;property id=&quot;20148&quot; value=&quot;5&quot;/&gt;&lt;property id=&quot;20300&quot; value=&quot;Slide 39 - &amp;quot;Les Calanques&amp;quot;&quot;/&gt;&lt;property id=&quot;20307&quot; value=&quot;333&quot;/&gt;&lt;/object&gt;&lt;object type=&quot;3&quot; unique_id=&quot;12782&quot;&gt;&lt;property id=&quot;20148&quot; value=&quot;5&quot;/&gt;&lt;property id=&quot;20300&quot; value=&quot;Slide 40&quot;/&gt;&lt;property id=&quot;20307&quot; value=&quot;335&quot;/&gt;&lt;/object&gt;&lt;object type=&quot;3&quot; unique_id=&quot;12783&quot;&gt;&lt;property id=&quot;20148&quot; value=&quot;5&quot;/&gt;&lt;property id=&quot;20300&quot; value=&quot;Slide 41&quot;/&gt;&lt;property id=&quot;20307&quot; value=&quot;336&quot;/&gt;&lt;/object&gt;&lt;object type=&quot;3&quot; unique_id=&quot;13756&quot;&gt;&lt;property id=&quot;20148&quot; value=&quot;5&quot;/&gt;&lt;property id=&quot;20300&quot; value=&quot;Slide 58 - &amp;quot;Conques&amp;quot;&quot;/&gt;&lt;property id=&quot;20307&quot; value=&quot;344&quot;/&gt;&lt;/object&gt;&lt;object type=&quot;3&quot; unique_id=&quot;13757&quot;&gt;&lt;property id=&quot;20148&quot; value=&quot;5&quot;/&gt;&lt;property id=&quot;20300&quot; value=&quot;Slide 57 - &amp;quot;Albi&amp;quot;&quot;/&gt;&lt;property id=&quot;20307&quot; value=&quot;345&quot;/&gt;&lt;/object&gt;&lt;object type=&quot;3&quot; unique_id=&quot;13758&quot;&gt;&lt;property id=&quot;20148&quot; value=&quot;5&quot;/&gt;&lt;property id=&quot;20300&quot; value=&quot;Slide 45 - &amp;quot;Dune de Pyla&amp;quot;&quot;/&gt;&lt;property id=&quot;20307&quot; value=&quot;346&quot;/&gt;&lt;/object&gt;&lt;object type=&quot;3&quot; unique_id=&quot;13759&quot;&gt;&lt;property id=&quot;20148&quot; value=&quot;5&quot;/&gt;&lt;property id=&quot;20300&quot; value=&quot;Slide 55 - &amp;quot;St Circ Lapopie &amp;quot;&quot;/&gt;&lt;property id=&quot;20307&quot; value=&quot;337&quot;/&gt;&lt;/object&gt;&lt;object type=&quot;3&quot; unique_id=&quot;13760&quot;&gt;&lt;property id=&quot;20148&quot; value=&quot;5&quot;/&gt;&lt;property id=&quot;20300&quot; value=&quot;Slide 54 - &amp;quot;Rocamadour&amp;quot;&quot;/&gt;&lt;property id=&quot;20307&quot; value=&quot;338&quot;/&gt;&lt;/object&gt;&lt;object type=&quot;3&quot; unique_id=&quot;13761&quot;&gt;&lt;property id=&quot;20148&quot; value=&quot;5&quot;/&gt;&lt;property id=&quot;20300&quot; value=&quot;Slide 47 - &amp;quot;Carcassonne&amp;quot;&quot;/&gt;&lt;property id=&quot;20307&quot; value=&quot;339&quot;/&gt;&lt;/object&gt;&lt;object type=&quot;3&quot; unique_id=&quot;13762&quot;&gt;&lt;property id=&quot;20148&quot; value=&quot;5&quot;/&gt;&lt;property id=&quot;20300&quot; value=&quot;Slide 62 - &amp;quot;Annecy&amp;quot;&quot;/&gt;&lt;property id=&quot;20307&quot; value=&quot;340&quot;/&gt;&lt;/object&gt;&lt;object type=&quot;3&quot; unique_id=&quot;13763&quot;&gt;&lt;property id=&quot;20148&quot; value=&quot;5&quot;/&gt;&lt;property id=&quot;20300&quot; value=&quot;Slide 61 - &amp;quot;Le Mont Blanc&amp;quot;&quot;/&gt;&lt;property id=&quot;20307&quot; value=&quot;341&quot;/&gt;&lt;/object&gt;&lt;object type=&quot;3&quot; unique_id=&quot;13764&quot;&gt;&lt;property id=&quot;20148&quot; value=&quot;5&quot;/&gt;&lt;property id=&quot;20300&quot; value=&quot;Slide 64&quot;/&gt;&lt;property id=&quot;20307&quot; value=&quot;342&quot;/&gt;&lt;/object&gt;&lt;object type=&quot;3&quot; unique_id=&quot;13765&quot;&gt;&lt;property id=&quot;20148&quot; value=&quot;5&quot;/&gt;&lt;property id=&quot;20300&quot; value=&quot;Slide 65 - &amp;quot;Le Puy en Velay&amp;quot;&quot;/&gt;&lt;property id=&quot;20307&quot; value=&quot;343&quot;/&gt;&lt;/object&gt;&lt;object type=&quot;3&quot; unique_id=&quot;14457&quot;&gt;&lt;property id=&quot;20148&quot; value=&quot;5&quot;/&gt;&lt;property id=&quot;20300&quot; value=&quot;Slide 56 - &amp;quot;Cordes sur Ciel&amp;quot;&quot;/&gt;&lt;property id=&quot;20307&quot; value=&quot;347&quot;/&gt;&lt;/object&gt;&lt;object type=&quot;3&quot; unique_id=&quot;14458&quot;&gt;&lt;property id=&quot;20148&quot; value=&quot;5&quot;/&gt;&lt;property id=&quot;20300&quot; value=&quot;Slide 53 - &amp;quot;Lascaux&amp;quot;&quot;/&gt;&lt;property id=&quot;20307&quot; value=&quot;348&quot;/&gt;&lt;/object&gt;&lt;object type=&quot;3&quot; unique_id=&quot;14459&quot;&gt;&lt;property id=&quot;20148&quot; value=&quot;5&quot;/&gt;&lt;property id=&quot;20300&quot; value=&quot;Slide 51 - &amp;quot;Castelnaud la Chapelle&amp;quot;&quot;/&gt;&lt;property id=&quot;20307&quot; value=&quot;350&quot;/&gt;&lt;/object&gt;&lt;object type=&quot;3&quot; unique_id=&quot;14460&quot;&gt;&lt;property id=&quot;20148&quot; value=&quot;5&quot;/&gt;&lt;property id=&quot;20300&quot; value=&quot;Slide 46 - &amp;quot;Bordeaux&amp;quot;&quot;/&gt;&lt;property id=&quot;20307&quot; value=&quot;349&quot;/&gt;&lt;/object&gt;&lt;object type=&quot;3&quot; unique_id=&quot;14841&quot;&gt;&lt;property id=&quot;20148&quot; value=&quot;5&quot;/&gt;&lt;property id=&quot;20300&quot; value=&quot;Slide 48&quot;/&gt;&lt;property id=&quot;20307&quot; value=&quot;351&quot;/&gt;&lt;/object&gt;&lt;object type=&quot;3&quot; unique_id=&quot;16955&quot;&gt;&lt;property id=&quot;20148&quot; value=&quot;5&quot;/&gt;&lt;property id=&quot;20300&quot; value=&quot;Slide 66 - &amp;quot;Lyon&amp;quot;&quot;/&gt;&lt;property id=&quot;20307&quot; value=&quot;352&quot;/&gt;&lt;/object&gt;&lt;object type=&quot;3&quot; unique_id=&quot;16956&quot;&gt;&lt;property id=&quot;20148&quot; value=&quot;5&quot;/&gt;&lt;property id=&quot;20300&quot; value=&quot;Slide 63 - &amp;quot;Le centre&amp;quot;&quot;/&gt;&lt;property id=&quot;20307&quot; value=&quot;353&quot;/&gt;&lt;/object&gt;&lt;object type=&quot;3&quot; unique_id=&quot;16957&quot;&gt;&lt;property id=&quot;20148&quot; value=&quot;5&quot;/&gt;&lt;property id=&quot;20300&quot; value=&quot;Slide 67 - &amp;quot;Chambord&amp;quot;&quot;/&gt;&lt;property id=&quot;20307&quot; value=&quot;357&quot;/&gt;&lt;/object&gt;&lt;object type=&quot;3&quot; unique_id=&quot;16958&quot;&gt;&lt;property id=&quot;20148&quot; value=&quot;5&quot;/&gt;&lt;property id=&quot;20300&quot; value=&quot;Slide 68 - &amp;quot;Chenonceaux&amp;quot;&quot;/&gt;&lt;property id=&quot;20307&quot; value=&quot;354&quot;/&gt;&lt;/object&gt;&lt;object type=&quot;3&quot; unique_id=&quot;16959&quot;&gt;&lt;property id=&quot;20148&quot; value=&quot;5&quot;/&gt;&lt;property id=&quot;20300&quot; value=&quot;Slide 69 - &amp;quot;Ussé&amp;quot;&quot;/&gt;&lt;property id=&quot;20307&quot; value=&quot;355&quot;/&gt;&lt;/object&gt;&lt;object type=&quot;3&quot; unique_id=&quot;16960&quot;&gt;&lt;property id=&quot;20148&quot; value=&quot;5&quot;/&gt;&lt;property id=&quot;20300&quot; value=&quot;Slide 70 - &amp;quot;Azay le Rideau&amp;quot;&quot;/&gt;&lt;property id=&quot;20307&quot; value=&quot;356&quot;/&gt;&lt;/object&gt;&lt;object type=&quot;3&quot; unique_id=&quot;16961&quot;&gt;&lt;property id=&quot;20148&quot; value=&quot;5&quot;/&gt;&lt;property id=&quot;20300&quot; value=&quot;Slide 71 - &amp;quot;Amboise&amp;quot;&quot;/&gt;&lt;property id=&quot;20307&quot; value=&quot;358&quot;/&gt;&lt;/object&gt;&lt;object type=&quot;3&quot; unique_id=&quot;16962&quot;&gt;&lt;property id=&quot;20148&quot; value=&quot;5&quot;/&gt;&lt;property id=&quot;20300&quot; value=&quot;Slide 76 - &amp;quot;Dinan&amp;quot;&quot;/&gt;&lt;property id=&quot;20307&quot; value=&quot;359&quot;/&gt;&lt;/object&gt;&lt;object type=&quot;3&quot; unique_id=&quot;16963&quot;&gt;&lt;property id=&quot;20148&quot; value=&quot;5&quot;/&gt;&lt;property id=&quot;20300&quot; value=&quot;Slide 75 - &amp;quot;Dinan&amp;quot;&quot;/&gt;&lt;property id=&quot;20307&quot; value=&quot;360&quot;/&gt;&lt;/object&gt;&lt;object type=&quot;3&quot; unique_id=&quot;16964&quot;&gt;&lt;property id=&quot;20148&quot; value=&quot;5&quot;/&gt;&lt;property id=&quot;20300&quot; value=&quot;Slide 74&quot;/&gt;&lt;property id=&quot;20307&quot; value=&quot;361&quot;/&gt;&lt;/object&gt;&lt;object type=&quot;3&quot; unique_id=&quot;16965&quot;&gt;&lt;property id=&quot;20148&quot; value=&quot;5&quot;/&gt;&lt;property id=&quot;20300&quot; value=&quot;Slide 77 - &amp;quot;Saint Malo&amp;quot;&quot;/&gt;&lt;property id=&quot;20307&quot; value=&quot;362&quot;/&gt;&lt;/object&gt;&lt;object type=&quot;3&quot; unique_id=&quot;16966&quot;&gt;&lt;property id=&quot;20148&quot; value=&quot;5&quot;/&gt;&lt;property id=&quot;20300&quot; value=&quot;Slide 78 - &amp;quot;La Normandie&amp;quot;&quot;/&gt;&lt;property id=&quot;20307&quot; value=&quot;363&quot;/&gt;&lt;/object&gt;&lt;object type=&quot;3&quot; unique_id=&quot;16967&quot;&gt;&lt;property id=&quot;20148&quot; value=&quot;5&quot;/&gt;&lt;property id=&quot;20300&quot; value=&quot;Slide 82&quot;/&gt;&lt;property id=&quot;20307&quot; value=&quot;364&quot;/&gt;&lt;/object&gt;&lt;object type=&quot;3&quot; unique_id=&quot;16968&quot;&gt;&lt;property id=&quot;20148&quot; value=&quot;5&quot;/&gt;&lt;property id=&quot;20300&quot; value=&quot;Slide 80&quot;/&gt;&lt;property id=&quot;20307&quot; value=&quot;365&quot;/&gt;&lt;/object&gt;&lt;object type=&quot;3&quot; unique_id=&quot;16969&quot;&gt;&lt;property id=&quot;20148&quot; value=&quot;5&quot;/&gt;&lt;property id=&quot;20300&quot; value=&quot;Slide 83 - &amp;quot;Le Mont St Michel&amp;quot;&quot;/&gt;&lt;property id=&quot;20307&quot; value=&quot;366&quot;/&gt;&lt;/object&gt;&lt;object type=&quot;3&quot; unique_id=&quot;16970&quot;&gt;&lt;property id=&quot;20148&quot; value=&quot;5&quot;/&gt;&lt;property id=&quot;20300&quot; value=&quot;Slide 81 - &amp;quot;Arromanches&amp;quot;&quot;/&gt;&lt;property id=&quot;20307&quot; value=&quot;367&quot;/&gt;&lt;/object&gt;&lt;object type=&quot;3&quot; unique_id=&quot;16971&quot;&gt;&lt;property id=&quot;20148&quot; value=&quot;5&quot;/&gt;&lt;property id=&quot;20300&quot; value=&quot;Slide 84 - &amp;quot;L’Ile de France&amp;quot;&quot;/&gt;&lt;property id=&quot;20307&quot; value=&quot;371&quot;/&gt;&lt;/object&gt;&lt;object type=&quot;3&quot; unique_id=&quot;16972&quot;&gt;&lt;property id=&quot;20148&quot; value=&quot;5&quot;/&gt;&lt;property id=&quot;20300&quot; value=&quot;Slide 85 - &amp;quot;Paris&amp;quot;&quot;/&gt;&lt;property id=&quot;20307&quot; value=&quot;368&quot;/&gt;&lt;/object&gt;&lt;object type=&quot;3&quot; unique_id=&quot;16973&quot;&gt;&lt;property id=&quot;20148&quot; value=&quot;5&quot;/&gt;&lt;property id=&quot;20300&quot; value=&quot;Slide 86 - &amp;quot;Chantilly&amp;quot;&quot;/&gt;&lt;property id=&quot;20307&quot; value=&quot;369&quot;/&gt;&lt;/object&gt;&lt;object type=&quot;3&quot; unique_id=&quot;16974&quot;&gt;&lt;property id=&quot;20148&quot; value=&quot;5&quot;/&gt;&lt;property id=&quot;20300&quot; value=&quot;Slide 88&quot;/&gt;&lt;property id=&quot;20307&quot; value=&quot;370&quot;/&gt;&lt;/object&gt;&lt;object type=&quot;3&quot; unique_id=&quot;17667&quot;&gt;&lt;property id=&quot;20148&quot; value=&quot;5&quot;/&gt;&lt;property id=&quot;20300&quot; value=&quot;Slide 87 - &amp;quot;Chartres&amp;quot;&quot;/&gt;&lt;property id=&quot;20307&quot; value=&quot;374&quot;/&gt;&lt;/object&gt;&lt;object type=&quot;3&quot; unique_id=&quot;17668&quot;&gt;&lt;property id=&quot;20148&quot; value=&quot;5&quot;/&gt;&lt;property id=&quot;20300&quot; value=&quot;Slide 93 - &amp;quot;Fontainebleau&amp;quot;&quot;/&gt;&lt;property id=&quot;20307&quot; value=&quot;372&quot;/&gt;&lt;/object&gt;&lt;object type=&quot;3&quot; unique_id=&quot;17669&quot;&gt;&lt;property id=&quot;20148&quot; value=&quot;5&quot;/&gt;&lt;property id=&quot;20300&quot; value=&quot;Slide 90&quot;/&gt;&lt;property id=&quot;20307&quot; value=&quot;373&quot;/&gt;&lt;/object&gt;&lt;object type=&quot;3&quot; unique_id=&quot;18614&quot;&gt;&lt;property id=&quot;20148&quot; value=&quot;5&quot;/&gt;&lt;property id=&quot;20300&quot; value=&quot;Slide 72&quot;/&gt;&lt;property id=&quot;20307&quot; value=&quot;380&quot;/&gt;&lt;/object&gt;&lt;object type=&quot;3&quot; unique_id=&quot;18615&quot;&gt;&lt;property id=&quot;20148&quot; value=&quot;5&quot;/&gt;&lt;property id=&quot;20300&quot; value=&quot;Slide 89 - &amp;quot;Giverny&amp;quot;&quot;/&gt;&lt;property id=&quot;20307&quot; value=&quot;376&quot;/&gt;&lt;/object&gt;&lt;object type=&quot;3&quot; unique_id=&quot;18616&quot;&gt;&lt;property id=&quot;20148&quot; value=&quot;5&quot;/&gt;&lt;property id=&quot;20300&quot; value=&quot;Slide 91&quot;/&gt;&lt;property id=&quot;20307&quot; value=&quot;375&quot;/&gt;&lt;/object&gt;&lt;object type=&quot;3&quot; unique_id=&quot;18617&quot;&gt;&lt;property id=&quot;20148&quot; value=&quot;5&quot;/&gt;&lt;property id=&quot;20300&quot; value=&quot;Slide 17&quot;/&gt;&lt;property id=&quot;20307&quot; value=&quot;377&quot;/&gt;&lt;/object&gt;&lt;object type=&quot;3&quot; unique_id=&quot;18618&quot;&gt;&lt;property id=&quot;20148&quot; value=&quot;5&quot;/&gt;&lt;property id=&quot;20300&quot; value=&quot;Slide 92 - &amp;quot;Versailles&amp;quot;&quot;/&gt;&lt;property id=&quot;20307&quot; value=&quot;379&quot;/&gt;&lt;/object&gt;&lt;object type=&quot;3&quot; unique_id=&quot;18619&quot;&gt;&lt;property id=&quot;20148&quot; value=&quot;5&quot;/&gt;&lt;property id=&quot;20300&quot; value=&quot;Slide 94 - &amp;quot;Vaux le Vicomte&amp;quot;&quot;/&gt;&lt;property id=&quot;20307&quot; value=&quot;378&quot;/&gt;&lt;/object&gt;&lt;object type=&quot;3&quot; unique_id=&quot;19240&quot;&gt;&lt;property id=&quot;20148&quot; value=&quot;5&quot;/&gt;&lt;property id=&quot;20300&quot; value=&quot;Slide 25&quot;/&gt;&lt;property id=&quot;20307&quot; value=&quot;381&quot;/&gt;&lt;/object&gt;&lt;object type=&quot;3&quot; unique_id=&quot;19241&quot;&gt;&lt;property id=&quot;20148&quot; value=&quot;5&quot;/&gt;&lt;property id=&quot;20300&quot; value=&quot;Slide 44 - &amp;quot;Le sud-ouest&amp;quot;&quot;/&gt;&lt;property id=&quot;20307&quot; value=&quot;382&quot;/&gt;&lt;/object&gt;&lt;object type=&quot;3&quot; unique_id=&quot;19242&quot;&gt;&lt;property id=&quot;20148&quot; value=&quot;5&quot;/&gt;&lt;property id=&quot;20300&quot; value=&quot;Slide 59 - &amp;quot;Les Alpes&amp;quot;&quot;/&gt;&lt;property id=&quot;20307&quot; value=&quot;383&quot;/&gt;&lt;/object&gt;&lt;object type=&quot;3&quot; unique_id=&quot;20687&quot;&gt;&lt;property id=&quot;20148&quot; value=&quot;5&quot;/&gt;&lt;property id=&quot;20300&quot; value=&quot;Slide 4&quot;/&gt;&lt;property id=&quot;20307&quot; value=&quot;384&quot;/&gt;&lt;/object&gt;&lt;object type=&quot;3&quot; unique_id=&quot;21070&quot;&gt;&lt;property id=&quot;20148&quot; value=&quot;5&quot;/&gt;&lt;property id=&quot;20300&quot; value=&quot;Slide 22 - &amp;quot;Après Napoléon&amp;quot;&quot;/&gt;&lt;property id=&quot;20307&quot; value=&quot;385&quot;/&gt;&lt;/object&gt;&lt;/object&gt;&lt;object type=&quot;8&quot; unique_id=&quot;10367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8516</TotalTime>
  <Words>941</Words>
  <Application>Microsoft Office PowerPoint</Application>
  <PresentationFormat>On-screen Show (4:3)</PresentationFormat>
  <Paragraphs>212</Paragraphs>
  <Slides>126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126</vt:i4>
      </vt:variant>
    </vt:vector>
  </HeadingPairs>
  <TitlesOfParts>
    <vt:vector size="129" baseType="lpstr">
      <vt:lpstr>Arial</vt:lpstr>
      <vt:lpstr>Calibri</vt:lpstr>
      <vt:lpstr>Office Theme</vt:lpstr>
      <vt:lpstr>Français 12  Chapitre 8  Le Patrimoine</vt:lpstr>
      <vt:lpstr>PowerPoint Presentation</vt:lpstr>
      <vt:lpstr>L’histoire de la France</vt:lpstr>
      <vt:lpstr>PowerPoint Presentation</vt:lpstr>
      <vt:lpstr>Charlemagne</vt:lpstr>
      <vt:lpstr>L’empire de Charlemagne</vt:lpstr>
      <vt:lpstr>Louis IX-Saint Louis</vt:lpstr>
      <vt:lpstr>Jeanne d’Arc </vt:lpstr>
      <vt:lpstr>Le Roi Henri IV</vt:lpstr>
      <vt:lpstr>PowerPoint Presentation</vt:lpstr>
      <vt:lpstr>Le film-La Reine Margot</vt:lpstr>
      <vt:lpstr>PowerPoint Presentation</vt:lpstr>
      <vt:lpstr>PowerPoint Presentation</vt:lpstr>
      <vt:lpstr>“Il voulait que que tous les Français puissent manger la poule au pot le dimanche”. </vt:lpstr>
      <vt:lpstr>Louis XIV</vt:lpstr>
      <vt:lpstr>PowerPoint Presentation</vt:lpstr>
      <vt:lpstr>PowerPoint Presentation</vt:lpstr>
      <vt:lpstr>La Révolution Française</vt:lpstr>
      <vt:lpstr>L’exécution de Louis XVI</vt:lpstr>
      <vt:lpstr>Marie Antoinette avant son exécution</vt:lpstr>
      <vt:lpstr>Napoléon</vt:lpstr>
      <vt:lpstr>Après Napoléon</vt:lpstr>
      <vt:lpstr>L’Union Européene</vt:lpstr>
      <vt:lpstr>Les Paysages</vt:lpstr>
      <vt:lpstr>PowerPoint Presentation</vt:lpstr>
      <vt:lpstr>PowerPoint Presentation</vt:lpstr>
      <vt:lpstr>Nîmes </vt:lpstr>
      <vt:lpstr>Avignon</vt:lpstr>
      <vt:lpstr>Gorges du Verdon</vt:lpstr>
      <vt:lpstr>PowerPoint Presentation</vt:lpstr>
      <vt:lpstr>Les Baux de Provence</vt:lpstr>
      <vt:lpstr>Gourdon</vt:lpstr>
      <vt:lpstr>Gordes</vt:lpstr>
      <vt:lpstr>Saint-Paul-de-Vence</vt:lpstr>
      <vt:lpstr>Marseille</vt:lpstr>
      <vt:lpstr>Antibes</vt:lpstr>
      <vt:lpstr>Nice</vt:lpstr>
      <vt:lpstr>Cassis</vt:lpstr>
      <vt:lpstr>Les Calanques</vt:lpstr>
      <vt:lpstr>PowerPoint Presentation</vt:lpstr>
      <vt:lpstr>PowerPoint Presentation</vt:lpstr>
      <vt:lpstr>Eze</vt:lpstr>
      <vt:lpstr>Monaco</vt:lpstr>
      <vt:lpstr>Le sud-ouest</vt:lpstr>
      <vt:lpstr>Dune de Pyla</vt:lpstr>
      <vt:lpstr>Bordeaux</vt:lpstr>
      <vt:lpstr>Carcassonne</vt:lpstr>
      <vt:lpstr>PowerPoint Presentation</vt:lpstr>
      <vt:lpstr>Beynac</vt:lpstr>
      <vt:lpstr>La Roque Gageac</vt:lpstr>
      <vt:lpstr>Castelnaud la Chapelle</vt:lpstr>
      <vt:lpstr>Sarlat</vt:lpstr>
      <vt:lpstr>Lascaux</vt:lpstr>
      <vt:lpstr>Rocamadour</vt:lpstr>
      <vt:lpstr>St Circ Lapopie </vt:lpstr>
      <vt:lpstr>Cordes sur Ciel</vt:lpstr>
      <vt:lpstr>Albi</vt:lpstr>
      <vt:lpstr>Conques</vt:lpstr>
      <vt:lpstr>Les Alpes</vt:lpstr>
      <vt:lpstr>PowerPoint Presentation</vt:lpstr>
      <vt:lpstr>Le Mont Blanc</vt:lpstr>
      <vt:lpstr>Annecy</vt:lpstr>
      <vt:lpstr>Le centre</vt:lpstr>
      <vt:lpstr>PowerPoint Presentation</vt:lpstr>
      <vt:lpstr>Le Puy en Velay</vt:lpstr>
      <vt:lpstr>Lyon</vt:lpstr>
      <vt:lpstr>Chambord</vt:lpstr>
      <vt:lpstr>Chenonceaux</vt:lpstr>
      <vt:lpstr>Ussé</vt:lpstr>
      <vt:lpstr>Azay le Rideau</vt:lpstr>
      <vt:lpstr>Amboise</vt:lpstr>
      <vt:lpstr>PowerPoint Presentation</vt:lpstr>
      <vt:lpstr>PowerPoint Presentation</vt:lpstr>
      <vt:lpstr>PowerPoint Presentation</vt:lpstr>
      <vt:lpstr>Dinan</vt:lpstr>
      <vt:lpstr>Dinan</vt:lpstr>
      <vt:lpstr>Saint Malo</vt:lpstr>
      <vt:lpstr>La Normandie</vt:lpstr>
      <vt:lpstr>Les falaises d’Etretat </vt:lpstr>
      <vt:lpstr>PowerPoint Presentation</vt:lpstr>
      <vt:lpstr>Arromanches</vt:lpstr>
      <vt:lpstr>PowerPoint Presentation</vt:lpstr>
      <vt:lpstr>Le Mont St Michel</vt:lpstr>
      <vt:lpstr>L’Ile de France</vt:lpstr>
      <vt:lpstr>Paris</vt:lpstr>
      <vt:lpstr>Chantilly</vt:lpstr>
      <vt:lpstr>Chartres</vt:lpstr>
      <vt:lpstr>PowerPoint Presentation</vt:lpstr>
      <vt:lpstr>Giverny</vt:lpstr>
      <vt:lpstr>PowerPoint Presentation</vt:lpstr>
      <vt:lpstr>PowerPoint Presentation</vt:lpstr>
      <vt:lpstr>Versailles</vt:lpstr>
      <vt:lpstr>Fontainebleau</vt:lpstr>
      <vt:lpstr>Vaux le Vicomte</vt:lpstr>
      <vt:lpstr>Les grands travaux</vt:lpstr>
      <vt:lpstr>Le Pont du Gard</vt:lpstr>
      <vt:lpstr>Le Chunnel</vt:lpstr>
      <vt:lpstr>L’Eurostar à Londres</vt:lpstr>
      <vt:lpstr>Les Sciences</vt:lpstr>
      <vt:lpstr>Louis Pasteur (1822-95)</vt:lpstr>
      <vt:lpstr>Luc Montagnier</vt:lpstr>
      <vt:lpstr>Les Lettres</vt:lpstr>
      <vt:lpstr>Victor Hugo</vt:lpstr>
      <vt:lpstr>Alexandre Dumas, père 1802-1870</vt:lpstr>
      <vt:lpstr>Les Arts</vt:lpstr>
      <vt:lpstr>Chartres</vt:lpstr>
      <vt:lpstr>Institut du Monde Arabe</vt:lpstr>
      <vt:lpstr>PowerPoint Presentation</vt:lpstr>
      <vt:lpstr>Le Louvre</vt:lpstr>
      <vt:lpstr>La Joconde</vt:lpstr>
      <vt:lpstr>PowerPoint Presentation</vt:lpstr>
      <vt:lpstr>Le Jardin des Tuileries</vt:lpstr>
      <vt:lpstr>PowerPoint Presentation</vt:lpstr>
      <vt:lpstr>La pyramide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 Centre Georges Pompidou</vt:lpstr>
      <vt:lpstr>PowerPoint Presentation</vt:lpstr>
      <vt:lpstr>PowerPoint Presentation</vt:lpstr>
      <vt:lpstr>La bibliothèque à Paris</vt:lpstr>
      <vt:lpstr>PowerPoint Presentation</vt:lpstr>
      <vt:lpstr>PowerPoint Presentation</vt:lpstr>
      <vt:lpstr>La Fin!</vt:lpstr>
    </vt:vector>
  </TitlesOfParts>
  <Company>MBS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Français 12  Chapitre 8  Le Patrimoine</dc:title>
  <dc:creator>MBS-TEACHER</dc:creator>
  <cp:lastModifiedBy>teacher</cp:lastModifiedBy>
  <cp:revision>77</cp:revision>
  <dcterms:created xsi:type="dcterms:W3CDTF">2008-11-12T19:16:32Z</dcterms:created>
  <dcterms:modified xsi:type="dcterms:W3CDTF">2019-02-01T22:01:06Z</dcterms:modified>
</cp:coreProperties>
</file>